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>
  <p:sldMasterIdLst>
    <p:sldMasterId id="2147483687" r:id="rId1"/>
    <p:sldMasterId id="2147483707" r:id="rId2"/>
    <p:sldMasterId id="2147483709" r:id="rId3"/>
  </p:sldMasterIdLst>
  <p:notesMasterIdLst>
    <p:notesMasterId r:id="rId29"/>
  </p:notesMasterIdLst>
  <p:handoutMasterIdLst>
    <p:handoutMasterId r:id="rId30"/>
  </p:handoutMasterIdLst>
  <p:sldIdLst>
    <p:sldId id="270" r:id="rId4"/>
    <p:sldId id="259" r:id="rId5"/>
    <p:sldId id="260" r:id="rId6"/>
    <p:sldId id="293" r:id="rId7"/>
    <p:sldId id="261" r:id="rId8"/>
    <p:sldId id="271" r:id="rId9"/>
    <p:sldId id="262" r:id="rId10"/>
    <p:sldId id="284" r:id="rId11"/>
    <p:sldId id="285" r:id="rId12"/>
    <p:sldId id="290" r:id="rId13"/>
    <p:sldId id="291" r:id="rId14"/>
    <p:sldId id="286" r:id="rId15"/>
    <p:sldId id="292" r:id="rId16"/>
    <p:sldId id="288" r:id="rId17"/>
    <p:sldId id="289" r:id="rId18"/>
    <p:sldId id="283" r:id="rId19"/>
    <p:sldId id="272" r:id="rId20"/>
    <p:sldId id="274" r:id="rId21"/>
    <p:sldId id="275" r:id="rId22"/>
    <p:sldId id="276" r:id="rId23"/>
    <p:sldId id="277" r:id="rId24"/>
    <p:sldId id="278" r:id="rId25"/>
    <p:sldId id="281" r:id="rId26"/>
    <p:sldId id="268" r:id="rId27"/>
    <p:sldId id="282" r:id="rId28"/>
  </p:sldIdLst>
  <p:sldSz cx="9144000" cy="5145088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00EF"/>
    <a:srgbClr val="FFFFC0"/>
    <a:srgbClr val="C1DF87"/>
    <a:srgbClr val="4EB3CF"/>
    <a:srgbClr val="ECBF51"/>
    <a:srgbClr val="33578F"/>
    <a:srgbClr val="C26B6F"/>
    <a:srgbClr val="FFF0D6"/>
    <a:srgbClr val="00B050"/>
    <a:srgbClr val="F566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586" autoAdjust="0"/>
  </p:normalViewPr>
  <p:slideViewPr>
    <p:cSldViewPr snapToGrid="0">
      <p:cViewPr>
        <p:scale>
          <a:sx n="112" d="100"/>
          <a:sy n="112" d="100"/>
        </p:scale>
        <p:origin x="-464" y="-3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handoutMaster" Target="handoutMasters/handout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828B3E-CAE4-024A-8509-45F05B7B41A3}" type="datetimeFigureOut">
              <a:rPr lang="fr-FR" smtClean="0"/>
              <a:t>21/06/20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1EF14-9F22-C941-BC99-9ED6601BF65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2281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4.jp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782F5-A916-4653-9283-0B21DAE59FD2}" type="datetimeFigureOut">
              <a:rPr lang="fr-FR" smtClean="0"/>
              <a:t>21/06/20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574675" y="1336675"/>
            <a:ext cx="64103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CBF42-708B-4E44-B726-068829AEE59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16364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CBF42-708B-4E44-B726-068829AEE59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7824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390"/>
            <a:ext cx="7543800" cy="1984783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lang="fr-FR" sz="2100" kern="1200" spc="-28" baseline="0">
                <a:solidFill>
                  <a:srgbClr val="CF818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3771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="" xmlns:a16="http://schemas.microsoft.com/office/drawing/2014/main" id="{5FE470C6-3407-4B39-9256-D7CBAE76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694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4800"/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="" xmlns:a16="http://schemas.microsoft.com/office/drawing/2014/main" id="{893E4BC1-6F4E-4747-84E8-D99E0587545F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83207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384728"/>
            <a:ext cx="7543800" cy="3018452"/>
          </a:xfrm>
          <a:prstGeom prst="rect">
            <a:avLst/>
          </a:prstGeom>
        </p:spPr>
        <p:txBody>
          <a:bodyPr lIns="68580" tIns="34290" rIns="68580" bIns="3429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4846335"/>
            <a:ext cx="1854203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AC2E0332-44F1-492E-A887-48A4E961A4EF}" type="datetime1">
              <a:rPr lang="fr-FR" smtClean="0"/>
              <a:t>21/06/20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6012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381" y="-1"/>
            <a:ext cx="9141619" cy="38444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0" y="3844412"/>
            <a:ext cx="9141619" cy="480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="" xmlns:a16="http://schemas.microsoft.com/office/drawing/2014/main" id="{C9E5BD84-DC66-4CA9-B14F-F778A3BA3AF2}"/>
              </a:ext>
            </a:extLst>
          </p:cNvPr>
          <p:cNvCxnSpPr/>
          <p:nvPr userDrawn="1"/>
        </p:nvCxnSpPr>
        <p:spPr>
          <a:xfrm>
            <a:off x="659006" y="572244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le Placeholder 1">
            <a:extLst>
              <a:ext uri="{FF2B5EF4-FFF2-40B4-BE49-F238E27FC236}">
                <a16:creationId xmlns="" xmlns:a16="http://schemas.microsoft.com/office/drawing/2014/main" id="{5FE470C6-3407-4B39-9256-D7CBAE76B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44412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Merci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967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6586" y="1611199"/>
            <a:ext cx="7543800" cy="10884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4" name="ZoneTexte 3"/>
          <p:cNvSpPr txBox="1"/>
          <p:nvPr userDrawn="1"/>
        </p:nvSpPr>
        <p:spPr>
          <a:xfrm>
            <a:off x="8017124" y="4501597"/>
            <a:ext cx="456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1D65D73-4504-AB49-B4F7-6FD183CBFC6B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556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7321" y="114496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3" name="ZoneTexte 2"/>
          <p:cNvSpPr txBox="1"/>
          <p:nvPr userDrawn="1"/>
        </p:nvSpPr>
        <p:spPr>
          <a:xfrm>
            <a:off x="7971765" y="4796412"/>
            <a:ext cx="456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E0DA110-6725-C841-814C-54A759A68591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437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lang="en-US" sz="2100" kern="1200" spc="-28" baseline="0" dirty="0">
          <a:solidFill>
            <a:srgbClr val="CF8182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9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jpe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jpe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hyperlink" Target="https://www.ebiologie.fr/cours/s/163/structure-et-fonction-des-proteines" TargetMode="External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png"/><Relationship Id="rId3" Type="http://schemas.openxmlformats.org/officeDocument/2006/relationships/hyperlink" Target="https://fr.wikipedia.org/wiki/Amylase%23/media/Fichier:2xfr_b_amylase.png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4" Type="http://schemas.openxmlformats.org/officeDocument/2006/relationships/image" Target="../media/image6.png"/><Relationship Id="rId5" Type="http://schemas.openxmlformats.org/officeDocument/2006/relationships/image" Target="../media/image7.svg"/><Relationship Id="rId6" Type="http://schemas.openxmlformats.org/officeDocument/2006/relationships/image" Target="../media/image7.png"/><Relationship Id="rId7" Type="http://schemas.openxmlformats.org/officeDocument/2006/relationships/image" Target="../media/image9.svg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94CF25D0-1DF7-4352-BC93-49C8418F5E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5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Stéréochimie et molécules du vivant</a:t>
            </a:r>
            <a:endParaRPr lang="fr-FR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xmlns="" id="{720C0F4B-E921-458D-822C-99A41A8C3D3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19059" y="4585543"/>
            <a:ext cx="7543800" cy="367241"/>
          </a:xfrm>
          <a:prstGeom prst="rect">
            <a:avLst/>
          </a:prstGeom>
        </p:spPr>
        <p:txBody>
          <a:bodyPr lIns="68580" tIns="34290" rIns="68580" bIns="34290"/>
          <a:lstStyle/>
          <a:p>
            <a:r>
              <a:rPr lang="fr-FR" dirty="0"/>
              <a:t>Matthis CHAPON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6389C604-85ED-4C1E-A449-7DB05F167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0</a:t>
            </a:fld>
            <a:endParaRPr lang="fr-FR"/>
          </a:p>
        </p:txBody>
      </p:sp>
      <p:sp>
        <p:nvSpPr>
          <p:cNvPr id="5" name="Sous-titre 2"/>
          <p:cNvSpPr txBox="1">
            <a:spLocks/>
          </p:cNvSpPr>
          <p:nvPr/>
        </p:nvSpPr>
        <p:spPr>
          <a:xfrm>
            <a:off x="0" y="2787902"/>
            <a:ext cx="9144000" cy="636487"/>
          </a:xfrm>
          <a:prstGeom prst="rect">
            <a:avLst/>
          </a:prstGeom>
          <a:solidFill>
            <a:srgbClr val="CF8182"/>
          </a:solidFill>
        </p:spPr>
        <p:txBody>
          <a:bodyPr lIns="68580" tIns="34290" rIns="68580" bIns="3429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40000"/>
              </a:lnSpc>
              <a:buNone/>
            </a:pPr>
            <a:r>
              <a:rPr lang="fr-FR" sz="1800" dirty="0" smtClean="0">
                <a:solidFill>
                  <a:schemeClr val="tx1"/>
                </a:solidFill>
              </a:rPr>
              <a:t>Agrégation </a:t>
            </a:r>
            <a:r>
              <a:rPr lang="fr-FR" sz="1800" dirty="0">
                <a:solidFill>
                  <a:schemeClr val="tx1"/>
                </a:solidFill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2946776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29C87711-E59C-46E9-A905-1B5BCEAC758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425344" y="4642232"/>
            <a:ext cx="984019" cy="273928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344DA62E-505D-4BF3-A913-4874736F0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/>
              <a:t>Thréonine : 2 C*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="" xmlns:a16="http://schemas.microsoft.com/office/drawing/2014/main" id="{AC63E369-BB0F-4543-83CD-F5A792526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854" y="1807487"/>
            <a:ext cx="2233613" cy="1530113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5" name="Picture 2" descr="L-Threonin - L-Threonine.svg">
            <a:extLst>
              <a:ext uri="{FF2B5EF4-FFF2-40B4-BE49-F238E27FC236}">
                <a16:creationId xmlns="" xmlns:a16="http://schemas.microsoft.com/office/drawing/2014/main" id="{D2491BDE-679C-419D-A5DC-D51304C179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82" y="906911"/>
            <a:ext cx="2233613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="" xmlns:a16="http://schemas.microsoft.com/office/drawing/2014/main" id="{EC2FF857-18F5-4DAE-920A-904059A030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515" y="838876"/>
            <a:ext cx="2311503" cy="1371601"/>
          </a:xfrm>
          <a:prstGeom prst="rect">
            <a:avLst/>
          </a:prstGeom>
        </p:spPr>
      </p:pic>
      <p:pic>
        <p:nvPicPr>
          <p:cNvPr id="7" name="Picture 6" descr="L-allo-Threonine.svg">
            <a:extLst>
              <a:ext uri="{FF2B5EF4-FFF2-40B4-BE49-F238E27FC236}">
                <a16:creationId xmlns="" xmlns:a16="http://schemas.microsoft.com/office/drawing/2014/main" id="{63A3047D-E775-4AF4-B23F-AC8CDC900D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0"/>
          <a:stretch/>
        </p:blipFill>
        <p:spPr bwMode="auto">
          <a:xfrm>
            <a:off x="675048" y="3144986"/>
            <a:ext cx="21840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="" xmlns:a16="http://schemas.microsoft.com/office/drawing/2014/main" id="{4CB82039-1F25-411A-A66C-905A9B05AE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7013" y="3144985"/>
            <a:ext cx="2136532" cy="1371601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4059590" y="2347181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*</a:t>
            </a:r>
          </a:p>
        </p:txBody>
      </p:sp>
      <p:sp>
        <p:nvSpPr>
          <p:cNvPr id="10" name="Rectangle 9"/>
          <p:cNvSpPr/>
          <p:nvPr/>
        </p:nvSpPr>
        <p:spPr>
          <a:xfrm>
            <a:off x="4433524" y="2228337"/>
            <a:ext cx="299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408810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29C87711-E59C-46E9-A905-1B5BCEAC758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425344" y="4642232"/>
            <a:ext cx="984019" cy="273928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344DA62E-505D-4BF3-A913-4874736F0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/>
              <a:t>Stéréoisomère de la thréonine</a:t>
            </a:r>
            <a:r>
              <a:rPr lang="fr-FR" dirty="0"/>
              <a:t> </a:t>
            </a:r>
          </a:p>
        </p:txBody>
      </p:sp>
      <p:pic>
        <p:nvPicPr>
          <p:cNvPr id="5" name="Picture 2" descr="L-Threonin - L-Threonine.svg">
            <a:extLst>
              <a:ext uri="{FF2B5EF4-FFF2-40B4-BE49-F238E27FC236}">
                <a16:creationId xmlns="" xmlns:a16="http://schemas.microsoft.com/office/drawing/2014/main" id="{D2491BDE-679C-419D-A5DC-D51304C179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82" y="838877"/>
            <a:ext cx="2233613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="" xmlns:a16="http://schemas.microsoft.com/office/drawing/2014/main" id="{EC2FF857-18F5-4DAE-920A-904059A03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515" y="838876"/>
            <a:ext cx="2311503" cy="1371601"/>
          </a:xfrm>
          <a:prstGeom prst="rect">
            <a:avLst/>
          </a:prstGeom>
        </p:spPr>
      </p:pic>
      <p:pic>
        <p:nvPicPr>
          <p:cNvPr id="7" name="Picture 6" descr="L-allo-Threonine.svg">
            <a:extLst>
              <a:ext uri="{FF2B5EF4-FFF2-40B4-BE49-F238E27FC236}">
                <a16:creationId xmlns="" xmlns:a16="http://schemas.microsoft.com/office/drawing/2014/main" id="{63A3047D-E775-4AF4-B23F-AC8CDC900D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0"/>
          <a:stretch/>
        </p:blipFill>
        <p:spPr bwMode="auto">
          <a:xfrm>
            <a:off x="675048" y="3144986"/>
            <a:ext cx="21840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="" xmlns:a16="http://schemas.microsoft.com/office/drawing/2014/main" id="{4CB82039-1F25-411A-A66C-905A9B05AE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7013" y="3144985"/>
            <a:ext cx="2136532" cy="1371601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="" xmlns:a16="http://schemas.microsoft.com/office/drawing/2014/main" id="{579DE16F-60BB-4D79-A57D-39F7B7338974}"/>
              </a:ext>
            </a:extLst>
          </p:cNvPr>
          <p:cNvCxnSpPr/>
          <p:nvPr/>
        </p:nvCxnSpPr>
        <p:spPr>
          <a:xfrm>
            <a:off x="3171367" y="1524000"/>
            <a:ext cx="2801265" cy="0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="" xmlns:a16="http://schemas.microsoft.com/office/drawing/2014/main" id="{8E66FB52-903F-4277-8DFF-95D276DAD942}"/>
              </a:ext>
            </a:extLst>
          </p:cNvPr>
          <p:cNvCxnSpPr/>
          <p:nvPr/>
        </p:nvCxnSpPr>
        <p:spPr>
          <a:xfrm>
            <a:off x="3304717" y="3924300"/>
            <a:ext cx="2801265" cy="0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="" xmlns:a16="http://schemas.microsoft.com/office/drawing/2014/main" id="{F34DE8B4-EB3B-40F8-82E7-F9CAA0734F03}"/>
              </a:ext>
            </a:extLst>
          </p:cNvPr>
          <p:cNvCxnSpPr>
            <a:cxnSpLocks/>
          </p:cNvCxnSpPr>
          <p:nvPr/>
        </p:nvCxnSpPr>
        <p:spPr>
          <a:xfrm>
            <a:off x="1742617" y="2191427"/>
            <a:ext cx="0" cy="953558"/>
          </a:xfrm>
          <a:prstGeom prst="straightConnector1">
            <a:avLst/>
          </a:prstGeom>
          <a:ln w="38100">
            <a:solidFill>
              <a:srgbClr val="F56617"/>
            </a:solidFill>
            <a:headEnd type="triangl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="" xmlns:a16="http://schemas.microsoft.com/office/drawing/2014/main" id="{D13E5352-A4E3-493B-890C-51745B6664C1}"/>
              </a:ext>
            </a:extLst>
          </p:cNvPr>
          <p:cNvCxnSpPr>
            <a:cxnSpLocks/>
          </p:cNvCxnSpPr>
          <p:nvPr/>
        </p:nvCxnSpPr>
        <p:spPr>
          <a:xfrm>
            <a:off x="7610017" y="2191427"/>
            <a:ext cx="0" cy="953558"/>
          </a:xfrm>
          <a:prstGeom prst="straightConnector1">
            <a:avLst/>
          </a:prstGeom>
          <a:ln w="38100">
            <a:solidFill>
              <a:srgbClr val="F56617"/>
            </a:solidFill>
            <a:headEnd type="triangl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="" xmlns:a16="http://schemas.microsoft.com/office/drawing/2014/main" id="{15D601EC-227F-46B5-900F-7335B5222030}"/>
              </a:ext>
            </a:extLst>
          </p:cNvPr>
          <p:cNvCxnSpPr>
            <a:cxnSpLocks/>
          </p:cNvCxnSpPr>
          <p:nvPr/>
        </p:nvCxnSpPr>
        <p:spPr>
          <a:xfrm>
            <a:off x="2740595" y="2210477"/>
            <a:ext cx="3662812" cy="1123273"/>
          </a:xfrm>
          <a:prstGeom prst="straightConnector1">
            <a:avLst/>
          </a:prstGeom>
          <a:ln w="38100">
            <a:solidFill>
              <a:srgbClr val="F56617"/>
            </a:solidFill>
            <a:headEnd type="triangl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="" xmlns:a16="http://schemas.microsoft.com/office/drawing/2014/main" id="{4BB7EBBE-1081-49AC-A4A4-49AFBE73D5E9}"/>
              </a:ext>
            </a:extLst>
          </p:cNvPr>
          <p:cNvCxnSpPr>
            <a:cxnSpLocks/>
          </p:cNvCxnSpPr>
          <p:nvPr/>
        </p:nvCxnSpPr>
        <p:spPr>
          <a:xfrm flipH="1">
            <a:off x="2740595" y="2210477"/>
            <a:ext cx="3836418" cy="1123273"/>
          </a:xfrm>
          <a:prstGeom prst="straightConnector1">
            <a:avLst/>
          </a:prstGeom>
          <a:ln w="38100">
            <a:solidFill>
              <a:srgbClr val="F56617"/>
            </a:solidFill>
            <a:headEnd type="triangl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="" xmlns:a16="http://schemas.microsoft.com/office/drawing/2014/main" id="{A7A393C7-4647-421E-92D1-1F267C133A80}"/>
              </a:ext>
            </a:extLst>
          </p:cNvPr>
          <p:cNvSpPr txBox="1"/>
          <p:nvPr/>
        </p:nvSpPr>
        <p:spPr>
          <a:xfrm>
            <a:off x="3810000" y="1115041"/>
            <a:ext cx="2162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00B050"/>
                </a:solidFill>
              </a:rPr>
              <a:t>Enantiomères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="" xmlns:a16="http://schemas.microsoft.com/office/drawing/2014/main" id="{23919EA5-D437-46AD-8E19-BAD1371AFF2D}"/>
              </a:ext>
            </a:extLst>
          </p:cNvPr>
          <p:cNvSpPr txBox="1"/>
          <p:nvPr/>
        </p:nvSpPr>
        <p:spPr>
          <a:xfrm>
            <a:off x="3943350" y="4020226"/>
            <a:ext cx="2162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00B050"/>
                </a:solidFill>
              </a:rPr>
              <a:t>Enantiomères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="" xmlns:a16="http://schemas.microsoft.com/office/drawing/2014/main" id="{BBAD7838-FEB6-4E00-AA3E-CE722289E3D7}"/>
              </a:ext>
            </a:extLst>
          </p:cNvPr>
          <p:cNvSpPr txBox="1"/>
          <p:nvPr/>
        </p:nvSpPr>
        <p:spPr>
          <a:xfrm>
            <a:off x="3589395" y="2058385"/>
            <a:ext cx="2311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F56617"/>
                </a:solidFill>
              </a:rPr>
              <a:t>diastéréoisomères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="" xmlns:a16="http://schemas.microsoft.com/office/drawing/2014/main" id="{A175BCDD-660D-4902-A4D7-ACF657308E58}"/>
              </a:ext>
            </a:extLst>
          </p:cNvPr>
          <p:cNvSpPr txBox="1"/>
          <p:nvPr/>
        </p:nvSpPr>
        <p:spPr>
          <a:xfrm>
            <a:off x="942214" y="2397213"/>
            <a:ext cx="8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err="1">
                <a:solidFill>
                  <a:srgbClr val="F56617"/>
                </a:solidFill>
              </a:rPr>
              <a:t>diast</a:t>
            </a:r>
            <a:r>
              <a:rPr lang="fr-FR" sz="2000" b="1" dirty="0">
                <a:solidFill>
                  <a:srgbClr val="F56617"/>
                </a:solidFill>
              </a:rPr>
              <a:t>.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="" xmlns:a16="http://schemas.microsoft.com/office/drawing/2014/main" id="{01773C20-170A-4E0D-BF14-B02714769E7C}"/>
              </a:ext>
            </a:extLst>
          </p:cNvPr>
          <p:cNvSpPr txBox="1"/>
          <p:nvPr/>
        </p:nvSpPr>
        <p:spPr>
          <a:xfrm>
            <a:off x="7648268" y="2416038"/>
            <a:ext cx="8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err="1">
                <a:solidFill>
                  <a:srgbClr val="F56617"/>
                </a:solidFill>
              </a:rPr>
              <a:t>diast</a:t>
            </a:r>
            <a:r>
              <a:rPr lang="fr-FR" sz="2000" b="1" dirty="0">
                <a:solidFill>
                  <a:srgbClr val="F56617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6894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Photo isomérisation de l’acide maléique</a:t>
            </a:r>
            <a:endParaRPr lang="fr-FR" dirty="0"/>
          </a:p>
        </p:txBody>
      </p:sp>
      <p:pic>
        <p:nvPicPr>
          <p:cNvPr id="5" name="Image 4" descr="Capture d’écran 2020-05-16 à 17.09.1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024" b="5022"/>
          <a:stretch/>
        </p:blipFill>
        <p:spPr>
          <a:xfrm>
            <a:off x="5644468" y="1967531"/>
            <a:ext cx="1805673" cy="160426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91718" y="3322337"/>
            <a:ext cx="1689606" cy="1814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Connecteur droit 8"/>
          <p:cNvCxnSpPr/>
          <p:nvPr/>
        </p:nvCxnSpPr>
        <p:spPr>
          <a:xfrm flipV="1">
            <a:off x="691718" y="3220286"/>
            <a:ext cx="0" cy="26079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 flipV="1">
            <a:off x="2386309" y="3225279"/>
            <a:ext cx="0" cy="26079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/>
          <p:nvPr/>
        </p:nvCxnSpPr>
        <p:spPr>
          <a:xfrm flipH="1">
            <a:off x="1961757" y="3401711"/>
            <a:ext cx="759756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ZoneTexte 13"/>
          <p:cNvSpPr txBox="1"/>
          <p:nvPr/>
        </p:nvSpPr>
        <p:spPr>
          <a:xfrm>
            <a:off x="2755531" y="3242964"/>
            <a:ext cx="212001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 smtClean="0"/>
              <a:t>3g acide maléique dissous </a:t>
            </a:r>
          </a:p>
          <a:p>
            <a:r>
              <a:rPr lang="fr-FR" sz="1400" i="1" dirty="0"/>
              <a:t>d</a:t>
            </a:r>
            <a:r>
              <a:rPr lang="fr-FR" sz="1400" i="1" dirty="0" smtClean="0"/>
              <a:t>ans de l’eau de brome</a:t>
            </a:r>
          </a:p>
          <a:p>
            <a:r>
              <a:rPr lang="fr-FR" sz="1400" i="1" dirty="0" smtClean="0"/>
              <a:t>saturée</a:t>
            </a:r>
            <a:endParaRPr lang="fr-FR" sz="1400" i="1" dirty="0"/>
          </a:p>
        </p:txBody>
      </p:sp>
      <p:sp>
        <p:nvSpPr>
          <p:cNvPr id="16" name="ZoneTexte 15"/>
          <p:cNvSpPr txBox="1"/>
          <p:nvPr/>
        </p:nvSpPr>
        <p:spPr>
          <a:xfrm>
            <a:off x="5397667" y="3798576"/>
            <a:ext cx="27005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u="sng" dirty="0" smtClean="0"/>
              <a:t>Physique-chimie</a:t>
            </a:r>
            <a:r>
              <a:rPr lang="fr-FR" sz="1400" i="1" u="sng" dirty="0"/>
              <a:t>, </a:t>
            </a:r>
            <a:r>
              <a:rPr lang="fr-FR" sz="1400" i="1" u="sng" dirty="0" err="1"/>
              <a:t>Durupthy</a:t>
            </a:r>
            <a:r>
              <a:rPr lang="fr-FR" sz="1400" i="1" u="sng" dirty="0"/>
              <a:t>, 1</a:t>
            </a:r>
            <a:r>
              <a:rPr lang="fr-FR" sz="1400" i="1" u="sng" baseline="30000" dirty="0"/>
              <a:t>ière</a:t>
            </a:r>
            <a:r>
              <a:rPr lang="fr-FR" sz="1400" i="1" u="sng" dirty="0"/>
              <a:t> </a:t>
            </a:r>
            <a:r>
              <a:rPr lang="fr-FR" sz="1400" i="1" u="sng" dirty="0" smtClean="0"/>
              <a:t>S, </a:t>
            </a:r>
          </a:p>
          <a:p>
            <a:r>
              <a:rPr lang="fr-FR" sz="1400" i="1" u="sng" dirty="0" smtClean="0"/>
              <a:t>Livre </a:t>
            </a:r>
            <a:r>
              <a:rPr lang="fr-FR" sz="1400" i="1" u="sng" dirty="0"/>
              <a:t>du </a:t>
            </a:r>
            <a:r>
              <a:rPr lang="fr-FR" sz="1400" i="1" u="sng" dirty="0" smtClean="0"/>
              <a:t>professeur (édition 2011)</a:t>
            </a:r>
            <a:endParaRPr lang="fr-FR" sz="1400" i="1" u="sng" dirty="0"/>
          </a:p>
        </p:txBody>
      </p:sp>
      <p:sp>
        <p:nvSpPr>
          <p:cNvPr id="17" name="ZoneTexte 16"/>
          <p:cNvSpPr txBox="1"/>
          <p:nvPr/>
        </p:nvSpPr>
        <p:spPr>
          <a:xfrm>
            <a:off x="5204894" y="1303989"/>
            <a:ext cx="3233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smtClean="0"/>
              <a:t>Résultats (15 minutes plus tard)</a:t>
            </a:r>
            <a:endParaRPr lang="fr-FR" b="1" u="sng" dirty="0"/>
          </a:p>
        </p:txBody>
      </p:sp>
      <p:sp>
        <p:nvSpPr>
          <p:cNvPr id="19" name="Trapèze 18"/>
          <p:cNvSpPr/>
          <p:nvPr/>
        </p:nvSpPr>
        <p:spPr>
          <a:xfrm>
            <a:off x="1133964" y="1700854"/>
            <a:ext cx="884492" cy="805072"/>
          </a:xfrm>
          <a:prstGeom prst="trapezoid">
            <a:avLst/>
          </a:prstGeom>
          <a:solidFill>
            <a:srgbClr val="FFFFC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1" name="Connecteur droit 20"/>
          <p:cNvCxnSpPr>
            <a:stCxn id="19" idx="0"/>
          </p:cNvCxnSpPr>
          <p:nvPr/>
        </p:nvCxnSpPr>
        <p:spPr>
          <a:xfrm flipV="1">
            <a:off x="1576210" y="1077208"/>
            <a:ext cx="0" cy="62364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22"/>
          <p:cNvCxnSpPr/>
          <p:nvPr/>
        </p:nvCxnSpPr>
        <p:spPr>
          <a:xfrm flipV="1">
            <a:off x="1564870" y="1065869"/>
            <a:ext cx="680378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/>
          <p:cNvCxnSpPr/>
          <p:nvPr/>
        </p:nvCxnSpPr>
        <p:spPr>
          <a:xfrm flipH="1">
            <a:off x="1887364" y="2125393"/>
            <a:ext cx="759756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ZoneTexte 27"/>
          <p:cNvSpPr txBox="1"/>
          <p:nvPr/>
        </p:nvSpPr>
        <p:spPr>
          <a:xfrm>
            <a:off x="2789549" y="1757551"/>
            <a:ext cx="143080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/>
              <a:t>Lampe halogène </a:t>
            </a:r>
          </a:p>
          <a:p>
            <a:r>
              <a:rPr lang="fr-FR" sz="1400" i="1" dirty="0"/>
              <a:t>(riche en UV)</a:t>
            </a:r>
          </a:p>
          <a:p>
            <a:r>
              <a:rPr lang="fr-FR" sz="1400" i="1" dirty="0"/>
              <a:t>500 W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1009228" y="4138748"/>
            <a:ext cx="1111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smtClean="0"/>
              <a:t>Protocole</a:t>
            </a:r>
            <a:endParaRPr lang="fr-FR" b="1" u="sng" dirty="0"/>
          </a:p>
        </p:txBody>
      </p:sp>
    </p:spTree>
    <p:extLst>
      <p:ext uri="{BB962C8B-B14F-4D97-AF65-F5344CB8AC3E}">
        <p14:creationId xmlns:p14="http://schemas.microsoft.com/office/powerpoint/2010/main" val="501364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Récupération du produit formé par essorage</a:t>
            </a:r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7FAC22-0F49-46A8-B3E7-EF5D2ED57114}"/>
              </a:ext>
            </a:extLst>
          </p:cNvPr>
          <p:cNvSpPr/>
          <p:nvPr/>
        </p:nvSpPr>
        <p:spPr>
          <a:xfrm>
            <a:off x="1069679" y="4191348"/>
            <a:ext cx="7010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i="1" u="sng" dirty="0">
                <a:latin typeface="Utopia-Regular"/>
              </a:rPr>
              <a:t>Anne-Sophie BERNARD et al. </a:t>
            </a:r>
            <a:r>
              <a:rPr lang="fr-FR" sz="1200" i="1" u="sng" dirty="0">
                <a:latin typeface="Utopia-Italic"/>
              </a:rPr>
              <a:t>Techniques expérimentales en chimie</a:t>
            </a:r>
            <a:r>
              <a:rPr lang="fr-FR" sz="1200" i="1" u="sng" dirty="0">
                <a:latin typeface="Utopia-Regular"/>
              </a:rPr>
              <a:t>. Dunod, 2018.</a:t>
            </a:r>
            <a:endParaRPr lang="fr-FR" sz="1200" i="1" u="sng" dirty="0"/>
          </a:p>
        </p:txBody>
      </p:sp>
      <p:pic>
        <p:nvPicPr>
          <p:cNvPr id="6" name="Image 5">
            <a:extLst>
              <a:ext uri="{FF2B5EF4-FFF2-40B4-BE49-F238E27FC236}">
                <a16:creationId xmlns="" xmlns:a16="http://schemas.microsoft.com/office/drawing/2014/main" id="{7319F3D9-96AA-4325-81D8-CB37AD32E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216" y="875393"/>
            <a:ext cx="2610866" cy="323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11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5300B528-B041-49BC-8B92-C40BE26E0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Caractérisation des produits, réactifs par CCM</a:t>
            </a:r>
          </a:p>
        </p:txBody>
      </p:sp>
      <p:sp>
        <p:nvSpPr>
          <p:cNvPr id="6" name="Arrondir un rectangle avec un coin du même côté 734">
            <a:extLst>
              <a:ext uri="{FF2B5EF4-FFF2-40B4-BE49-F238E27FC236}">
                <a16:creationId xmlns:a16="http://schemas.microsoft.com/office/drawing/2014/main" xmlns="" id="{BBD06ECA-D199-4FD9-81FD-761CB81F8BFB}"/>
              </a:ext>
            </a:extLst>
          </p:cNvPr>
          <p:cNvSpPr/>
          <p:nvPr/>
        </p:nvSpPr>
        <p:spPr>
          <a:xfrm rot="10800000" flipH="1">
            <a:off x="5876831" y="1879854"/>
            <a:ext cx="1611104" cy="2045803"/>
          </a:xfrm>
          <a:custGeom>
            <a:avLst/>
            <a:gdLst>
              <a:gd name="connsiteX0" fmla="*/ 358030 w 2148139"/>
              <a:gd name="connsiteY0" fmla="*/ 0 h 2726896"/>
              <a:gd name="connsiteX1" fmla="*/ 1790109 w 2148139"/>
              <a:gd name="connsiteY1" fmla="*/ 0 h 2726896"/>
              <a:gd name="connsiteX2" fmla="*/ 2148139 w 2148139"/>
              <a:gd name="connsiteY2" fmla="*/ 358030 h 2726896"/>
              <a:gd name="connsiteX3" fmla="*/ 2148139 w 2148139"/>
              <a:gd name="connsiteY3" fmla="*/ 2726896 h 2726896"/>
              <a:gd name="connsiteX4" fmla="*/ 2148139 w 2148139"/>
              <a:gd name="connsiteY4" fmla="*/ 2726896 h 2726896"/>
              <a:gd name="connsiteX5" fmla="*/ 0 w 2148139"/>
              <a:gd name="connsiteY5" fmla="*/ 2726896 h 2726896"/>
              <a:gd name="connsiteX6" fmla="*/ 0 w 2148139"/>
              <a:gd name="connsiteY6" fmla="*/ 2726896 h 2726896"/>
              <a:gd name="connsiteX7" fmla="*/ 0 w 2148139"/>
              <a:gd name="connsiteY7" fmla="*/ 358030 h 2726896"/>
              <a:gd name="connsiteX8" fmla="*/ 358030 w 2148139"/>
              <a:gd name="connsiteY8" fmla="*/ 0 h 2726896"/>
              <a:gd name="connsiteX0" fmla="*/ 0 w 2239579"/>
              <a:gd name="connsiteY0" fmla="*/ 2726896 h 2818336"/>
              <a:gd name="connsiteX1" fmla="*/ 0 w 2239579"/>
              <a:gd name="connsiteY1" fmla="*/ 2726896 h 2818336"/>
              <a:gd name="connsiteX2" fmla="*/ 0 w 2239579"/>
              <a:gd name="connsiteY2" fmla="*/ 358030 h 2818336"/>
              <a:gd name="connsiteX3" fmla="*/ 358030 w 2239579"/>
              <a:gd name="connsiteY3" fmla="*/ 0 h 2818336"/>
              <a:gd name="connsiteX4" fmla="*/ 1790109 w 2239579"/>
              <a:gd name="connsiteY4" fmla="*/ 0 h 2818336"/>
              <a:gd name="connsiteX5" fmla="*/ 2148139 w 2239579"/>
              <a:gd name="connsiteY5" fmla="*/ 358030 h 2818336"/>
              <a:gd name="connsiteX6" fmla="*/ 2148139 w 2239579"/>
              <a:gd name="connsiteY6" fmla="*/ 2726896 h 2818336"/>
              <a:gd name="connsiteX7" fmla="*/ 2239579 w 2239579"/>
              <a:gd name="connsiteY7" fmla="*/ 2818336 h 2818336"/>
              <a:gd name="connsiteX0" fmla="*/ 0 w 2148139"/>
              <a:gd name="connsiteY0" fmla="*/ 2726896 h 2726896"/>
              <a:gd name="connsiteX1" fmla="*/ 0 w 2148139"/>
              <a:gd name="connsiteY1" fmla="*/ 2726896 h 2726896"/>
              <a:gd name="connsiteX2" fmla="*/ 0 w 2148139"/>
              <a:gd name="connsiteY2" fmla="*/ 358030 h 2726896"/>
              <a:gd name="connsiteX3" fmla="*/ 358030 w 2148139"/>
              <a:gd name="connsiteY3" fmla="*/ 0 h 2726896"/>
              <a:gd name="connsiteX4" fmla="*/ 1790109 w 2148139"/>
              <a:gd name="connsiteY4" fmla="*/ 0 h 2726896"/>
              <a:gd name="connsiteX5" fmla="*/ 2148139 w 2148139"/>
              <a:gd name="connsiteY5" fmla="*/ 358030 h 2726896"/>
              <a:gd name="connsiteX6" fmla="*/ 2148139 w 2148139"/>
              <a:gd name="connsiteY6" fmla="*/ 2726896 h 2726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48139" h="2726896">
                <a:moveTo>
                  <a:pt x="0" y="2726896"/>
                </a:moveTo>
                <a:lnTo>
                  <a:pt x="0" y="2726896"/>
                </a:lnTo>
                <a:lnTo>
                  <a:pt x="0" y="358030"/>
                </a:lnTo>
                <a:cubicBezTo>
                  <a:pt x="0" y="160295"/>
                  <a:pt x="160295" y="0"/>
                  <a:pt x="358030" y="0"/>
                </a:cubicBezTo>
                <a:lnTo>
                  <a:pt x="1790109" y="0"/>
                </a:lnTo>
                <a:cubicBezTo>
                  <a:pt x="1987844" y="0"/>
                  <a:pt x="2148139" y="160295"/>
                  <a:pt x="2148139" y="358030"/>
                </a:cubicBezTo>
                <a:lnTo>
                  <a:pt x="2148139" y="2726896"/>
                </a:lnTo>
              </a:path>
            </a:pathLst>
          </a:custGeom>
          <a:noFill/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fr-FR" dirty="0"/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xmlns="" id="{3EB2DF32-3C3B-406F-B3F4-A8164082033E}"/>
              </a:ext>
            </a:extLst>
          </p:cNvPr>
          <p:cNvSpPr/>
          <p:nvPr/>
        </p:nvSpPr>
        <p:spPr>
          <a:xfrm rot="21208233">
            <a:off x="5948548" y="2116330"/>
            <a:ext cx="45719" cy="1773335"/>
          </a:xfrm>
          <a:prstGeom prst="parallelogram">
            <a:avLst>
              <a:gd name="adj" fmla="val 77936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xmlns="" id="{6FF2128C-DA56-4D19-8F2D-139990948AF4}"/>
              </a:ext>
            </a:extLst>
          </p:cNvPr>
          <p:cNvCxnSpPr>
            <a:cxnSpLocks/>
          </p:cNvCxnSpPr>
          <p:nvPr/>
        </p:nvCxnSpPr>
        <p:spPr>
          <a:xfrm>
            <a:off x="5876831" y="3521854"/>
            <a:ext cx="161110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ED0123FA-E8EF-43CB-A274-9F9E1E5D9A30}"/>
              </a:ext>
            </a:extLst>
          </p:cNvPr>
          <p:cNvSpPr txBox="1"/>
          <p:nvPr/>
        </p:nvSpPr>
        <p:spPr>
          <a:xfrm>
            <a:off x="3740954" y="2887407"/>
            <a:ext cx="1768304" cy="1177245"/>
          </a:xfrm>
          <a:prstGeom prst="rect">
            <a:avLst/>
          </a:prstGeom>
          <a:ln>
            <a:solidFill>
              <a:srgbClr val="C26B6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68580" tIns="34290" rIns="68580" bIns="34290" rtlCol="0">
            <a:spAutoFit/>
          </a:bodyPr>
          <a:lstStyle/>
          <a:p>
            <a:r>
              <a:rPr lang="fr-FR" dirty="0"/>
              <a:t>Eluant 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dirty="0" smtClean="0"/>
              <a:t>Ethanol 80%</a:t>
            </a:r>
            <a:endParaRPr lang="fr-FR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dirty="0" smtClean="0"/>
              <a:t>Ammoniac 4 % 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dirty="0" smtClean="0"/>
              <a:t>Eau 16 %</a:t>
            </a:r>
            <a:endParaRPr lang="fr-FR" dirty="0"/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xmlns="" id="{181865E0-99EE-458D-9DB5-207368AE0BDC}"/>
              </a:ext>
            </a:extLst>
          </p:cNvPr>
          <p:cNvCxnSpPr>
            <a:cxnSpLocks/>
          </p:cNvCxnSpPr>
          <p:nvPr/>
        </p:nvCxnSpPr>
        <p:spPr>
          <a:xfrm>
            <a:off x="5509340" y="3614529"/>
            <a:ext cx="455227" cy="2624"/>
          </a:xfrm>
          <a:prstGeom prst="straightConnector1">
            <a:avLst/>
          </a:prstGeom>
          <a:ln>
            <a:solidFill>
              <a:srgbClr val="C26B6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0759749F-6113-4483-B23D-2C13C6281BAA}"/>
              </a:ext>
            </a:extLst>
          </p:cNvPr>
          <p:cNvSpPr txBox="1"/>
          <p:nvPr/>
        </p:nvSpPr>
        <p:spPr>
          <a:xfrm>
            <a:off x="4377100" y="2475063"/>
            <a:ext cx="1109813" cy="346249"/>
          </a:xfrm>
          <a:prstGeom prst="rect">
            <a:avLst/>
          </a:prstGeom>
          <a:ln>
            <a:solidFill>
              <a:srgbClr val="C26B6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68580" tIns="34290" rIns="68580" bIns="34290" rtlCol="0">
            <a:spAutoFit/>
          </a:bodyPr>
          <a:lstStyle/>
          <a:p>
            <a:r>
              <a:rPr lang="fr-FR" dirty="0"/>
              <a:t>Plaque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xmlns="" id="{11340BD4-3B52-4913-A751-16BF153285D0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5486913" y="2613607"/>
            <a:ext cx="470549" cy="0"/>
          </a:xfrm>
          <a:prstGeom prst="straightConnector1">
            <a:avLst/>
          </a:prstGeom>
          <a:ln>
            <a:solidFill>
              <a:srgbClr val="C26B6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5F1A8B9-B2AF-42D5-83FF-5BE61975432C}"/>
              </a:ext>
            </a:extLst>
          </p:cNvPr>
          <p:cNvSpPr/>
          <p:nvPr/>
        </p:nvSpPr>
        <p:spPr>
          <a:xfrm>
            <a:off x="1439160" y="1661777"/>
            <a:ext cx="1724966" cy="25360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xmlns="" id="{8420D75A-78F4-485F-8C4B-17FD34C2A3B2}"/>
              </a:ext>
            </a:extLst>
          </p:cNvPr>
          <p:cNvCxnSpPr/>
          <p:nvPr/>
        </p:nvCxnSpPr>
        <p:spPr>
          <a:xfrm>
            <a:off x="1427821" y="3893675"/>
            <a:ext cx="172496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Ellipse 15">
            <a:extLst>
              <a:ext uri="{FF2B5EF4-FFF2-40B4-BE49-F238E27FC236}">
                <a16:creationId xmlns:a16="http://schemas.microsoft.com/office/drawing/2014/main" xmlns="" id="{550A0A2C-FE6D-4BB6-9E6F-004182407144}"/>
              </a:ext>
            </a:extLst>
          </p:cNvPr>
          <p:cNvSpPr/>
          <p:nvPr/>
        </p:nvSpPr>
        <p:spPr>
          <a:xfrm flipV="1">
            <a:off x="2294263" y="3832678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1762235" y="3834246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 dirty="0"/>
          </a:p>
        </p:txBody>
      </p:sp>
      <p:cxnSp>
        <p:nvCxnSpPr>
          <p:cNvPr id="19" name="Connecteur droit 18"/>
          <p:cNvCxnSpPr/>
          <p:nvPr/>
        </p:nvCxnSpPr>
        <p:spPr>
          <a:xfrm>
            <a:off x="5771875" y="1882280"/>
            <a:ext cx="182568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ZoneTexte 35"/>
          <p:cNvSpPr txBox="1"/>
          <p:nvPr/>
        </p:nvSpPr>
        <p:spPr>
          <a:xfrm>
            <a:off x="782435" y="1099886"/>
            <a:ext cx="2834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/>
              <a:t>1-/ dépôts sur la plaque </a:t>
            </a:r>
            <a:r>
              <a:rPr lang="fr-FR" sz="1200" b="1" u="sng" dirty="0" smtClean="0"/>
              <a:t>de </a:t>
            </a:r>
            <a:r>
              <a:rPr lang="fr-FR" sz="1200" b="1" u="sng" dirty="0"/>
              <a:t>Silice 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6032687" y="1111226"/>
            <a:ext cx="864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u="sng" dirty="0"/>
              <a:t>2-/ élution</a:t>
            </a:r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xmlns="" id="{550A0A2C-FE6D-4BB6-9E6F-004182407144}"/>
              </a:ext>
            </a:extLst>
          </p:cNvPr>
          <p:cNvSpPr/>
          <p:nvPr/>
        </p:nvSpPr>
        <p:spPr>
          <a:xfrm flipV="1">
            <a:off x="2764171" y="3826331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0" y="293681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1 Acide maléique</a:t>
            </a:r>
            <a:endParaRPr lang="fr-FR" sz="1400" dirty="0"/>
          </a:p>
        </p:txBody>
      </p:sp>
      <p:sp>
        <p:nvSpPr>
          <p:cNvPr id="4" name="ZoneTexte 3"/>
          <p:cNvSpPr txBox="1"/>
          <p:nvPr/>
        </p:nvSpPr>
        <p:spPr>
          <a:xfrm>
            <a:off x="0" y="3322338"/>
            <a:ext cx="1382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2 Produit formé </a:t>
            </a:r>
            <a:endParaRPr lang="fr-FR" sz="1400" dirty="0"/>
          </a:p>
        </p:txBody>
      </p:sp>
      <p:sp>
        <p:nvSpPr>
          <p:cNvPr id="5" name="ZoneTexte 4"/>
          <p:cNvSpPr txBox="1"/>
          <p:nvPr/>
        </p:nvSpPr>
        <p:spPr>
          <a:xfrm>
            <a:off x="1678273" y="386661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2216222" y="38716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2686132" y="386525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3</a:t>
            </a:r>
            <a:endParaRPr lang="fr-FR" dirty="0"/>
          </a:p>
        </p:txBody>
      </p:sp>
      <p:sp>
        <p:nvSpPr>
          <p:cNvPr id="29" name="ZoneTexte 28"/>
          <p:cNvSpPr txBox="1"/>
          <p:nvPr/>
        </p:nvSpPr>
        <p:spPr>
          <a:xfrm>
            <a:off x="0" y="3644823"/>
            <a:ext cx="15218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3</a:t>
            </a:r>
            <a:r>
              <a:rPr lang="fr-FR" sz="1400" dirty="0" smtClean="0"/>
              <a:t> Acide fumarique 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 commercial</a:t>
            </a:r>
          </a:p>
        </p:txBody>
      </p:sp>
    </p:spTree>
    <p:extLst>
      <p:ext uri="{BB962C8B-B14F-4D97-AF65-F5344CB8AC3E}">
        <p14:creationId xmlns:p14="http://schemas.microsoft.com/office/powerpoint/2010/main" val="2933194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5300B528-B041-49BC-8B92-C40BE26E0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Caractérisation des produits, réactifs par CCM</a:t>
            </a:r>
          </a:p>
        </p:txBody>
      </p:sp>
      <p:sp>
        <p:nvSpPr>
          <p:cNvPr id="36" name="ZoneTexte 35"/>
          <p:cNvSpPr txBox="1"/>
          <p:nvPr/>
        </p:nvSpPr>
        <p:spPr>
          <a:xfrm>
            <a:off x="929855" y="1099886"/>
            <a:ext cx="2290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 smtClean="0"/>
              <a:t>3-</a:t>
            </a:r>
            <a:r>
              <a:rPr lang="fr-FR" sz="1200" b="1" u="sng" dirty="0"/>
              <a:t>/ </a:t>
            </a:r>
            <a:r>
              <a:rPr lang="fr-FR" sz="1200" b="1" u="sng" dirty="0" smtClean="0"/>
              <a:t>révélation de la plaque CCM après élution</a:t>
            </a:r>
            <a:endParaRPr lang="fr-FR" sz="1200" b="1" u="sng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182" y="1226005"/>
            <a:ext cx="3162300" cy="25654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5919290" y="3605813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Lampe UV</a:t>
            </a:r>
            <a:endParaRPr lang="fr-FR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C5F1A8B9-B2AF-42D5-83FF-5BE61975432C}"/>
              </a:ext>
            </a:extLst>
          </p:cNvPr>
          <p:cNvSpPr/>
          <p:nvPr/>
        </p:nvSpPr>
        <p:spPr>
          <a:xfrm>
            <a:off x="1439160" y="1661777"/>
            <a:ext cx="1724966" cy="25360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xmlns="" id="{8420D75A-78F4-485F-8C4B-17FD34C2A3B2}"/>
              </a:ext>
            </a:extLst>
          </p:cNvPr>
          <p:cNvCxnSpPr/>
          <p:nvPr/>
        </p:nvCxnSpPr>
        <p:spPr>
          <a:xfrm>
            <a:off x="1427821" y="3893675"/>
            <a:ext cx="172496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xmlns="" id="{550A0A2C-FE6D-4BB6-9E6F-004182407144}"/>
              </a:ext>
            </a:extLst>
          </p:cNvPr>
          <p:cNvSpPr/>
          <p:nvPr/>
        </p:nvSpPr>
        <p:spPr>
          <a:xfrm flipV="1">
            <a:off x="2271584" y="2301908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1762235" y="3097210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 dirty="0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xmlns="" id="{550A0A2C-FE6D-4BB6-9E6F-004182407144}"/>
              </a:ext>
            </a:extLst>
          </p:cNvPr>
          <p:cNvSpPr/>
          <p:nvPr/>
        </p:nvSpPr>
        <p:spPr>
          <a:xfrm flipV="1">
            <a:off x="2786850" y="2306900"/>
            <a:ext cx="121959" cy="12199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2" name="ZoneTexte 21"/>
          <p:cNvSpPr txBox="1"/>
          <p:nvPr/>
        </p:nvSpPr>
        <p:spPr>
          <a:xfrm>
            <a:off x="0" y="293681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1 Acide maléique</a:t>
            </a:r>
            <a:endParaRPr lang="fr-FR" sz="1400" dirty="0"/>
          </a:p>
        </p:txBody>
      </p:sp>
      <p:sp>
        <p:nvSpPr>
          <p:cNvPr id="23" name="ZoneTexte 22"/>
          <p:cNvSpPr txBox="1"/>
          <p:nvPr/>
        </p:nvSpPr>
        <p:spPr>
          <a:xfrm>
            <a:off x="0" y="3322338"/>
            <a:ext cx="1382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2 Produit formé </a:t>
            </a:r>
            <a:endParaRPr lang="fr-FR" sz="1400" dirty="0"/>
          </a:p>
        </p:txBody>
      </p:sp>
      <p:sp>
        <p:nvSpPr>
          <p:cNvPr id="25" name="ZoneTexte 24"/>
          <p:cNvSpPr txBox="1"/>
          <p:nvPr/>
        </p:nvSpPr>
        <p:spPr>
          <a:xfrm>
            <a:off x="1678273" y="386661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</a:t>
            </a:r>
            <a:endParaRPr lang="fr-FR" dirty="0"/>
          </a:p>
        </p:txBody>
      </p:sp>
      <p:sp>
        <p:nvSpPr>
          <p:cNvPr id="30" name="ZoneTexte 29"/>
          <p:cNvSpPr txBox="1"/>
          <p:nvPr/>
        </p:nvSpPr>
        <p:spPr>
          <a:xfrm>
            <a:off x="2216222" y="38716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2686132" y="386525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3</a:t>
            </a:r>
            <a:endParaRPr lang="fr-FR" dirty="0"/>
          </a:p>
        </p:txBody>
      </p:sp>
      <p:sp>
        <p:nvSpPr>
          <p:cNvPr id="34" name="ZoneTexte 33"/>
          <p:cNvSpPr txBox="1"/>
          <p:nvPr/>
        </p:nvSpPr>
        <p:spPr>
          <a:xfrm>
            <a:off x="0" y="3644823"/>
            <a:ext cx="15218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3</a:t>
            </a:r>
            <a:r>
              <a:rPr lang="fr-FR" sz="1400" dirty="0" smtClean="0"/>
              <a:t> Acide fumarique 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 commercial</a:t>
            </a:r>
          </a:p>
        </p:txBody>
      </p: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xmlns="" id="{8420D75A-78F4-485F-8C4B-17FD34C2A3B2}"/>
              </a:ext>
            </a:extLst>
          </p:cNvPr>
          <p:cNvCxnSpPr/>
          <p:nvPr/>
        </p:nvCxnSpPr>
        <p:spPr>
          <a:xfrm>
            <a:off x="1455485" y="1971031"/>
            <a:ext cx="172496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747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Différence entre l’acide maléique / Acide fumarique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840" y="1376565"/>
            <a:ext cx="4487009" cy="251272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595223" y="3980001"/>
            <a:ext cx="4227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i="1" u="sng" dirty="0" smtClean="0"/>
              <a:t>Détermination de la température  de l’acide maléique</a:t>
            </a:r>
          </a:p>
          <a:p>
            <a:pPr algn="ctr"/>
            <a:r>
              <a:rPr lang="fr-FR" sz="1400" b="1" i="1" u="sng" dirty="0" smtClean="0"/>
              <a:t>de fusion au banc </a:t>
            </a:r>
            <a:r>
              <a:rPr lang="fr-FR" sz="1400" b="1" i="1" u="sng" dirty="0" err="1" smtClean="0"/>
              <a:t>Kofler</a:t>
            </a:r>
            <a:r>
              <a:rPr lang="fr-FR" sz="1400" b="1" i="1" u="sng" dirty="0" smtClean="0"/>
              <a:t> </a:t>
            </a:r>
            <a:endParaRPr lang="fr-FR" sz="1400" b="1" i="1" u="sng" dirty="0"/>
          </a:p>
        </p:txBody>
      </p:sp>
    </p:spTree>
    <p:extLst>
      <p:ext uri="{BB962C8B-B14F-4D97-AF65-F5344CB8AC3E}">
        <p14:creationId xmlns:p14="http://schemas.microsoft.com/office/powerpoint/2010/main" val="5970145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Photo-isomérisation du 11-rétinal </a:t>
            </a:r>
            <a:endParaRPr lang="fr-FR" dirty="0"/>
          </a:p>
        </p:txBody>
      </p:sp>
      <p:pic>
        <p:nvPicPr>
          <p:cNvPr id="5" name="Picture 2" descr="Rétinal — Wikipédia">
            <a:extLst>
              <a:ext uri="{FF2B5EF4-FFF2-40B4-BE49-F238E27FC236}">
                <a16:creationId xmlns="" xmlns:a16="http://schemas.microsoft.com/office/drawing/2014/main" id="{EC63A82F-EE83-4C6F-91BC-D78D1946B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572" y="941704"/>
            <a:ext cx="7239001" cy="3812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llipse 5">
            <a:extLst>
              <a:ext uri="{FF2B5EF4-FFF2-40B4-BE49-F238E27FC236}">
                <a16:creationId xmlns="" xmlns:a16="http://schemas.microsoft.com/office/drawing/2014/main" id="{5BF2230A-9204-444A-88DE-0103DB366FE5}"/>
              </a:ext>
            </a:extLst>
          </p:cNvPr>
          <p:cNvSpPr/>
          <p:nvPr/>
        </p:nvSpPr>
        <p:spPr>
          <a:xfrm>
            <a:off x="3274222" y="1367210"/>
            <a:ext cx="728870" cy="51683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="" xmlns:a16="http://schemas.microsoft.com/office/drawing/2014/main" id="{5BF2230A-9204-444A-88DE-0103DB366FE5}"/>
              </a:ext>
            </a:extLst>
          </p:cNvPr>
          <p:cNvSpPr/>
          <p:nvPr/>
        </p:nvSpPr>
        <p:spPr>
          <a:xfrm>
            <a:off x="6063772" y="3612339"/>
            <a:ext cx="728870" cy="51683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9516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32">
            <a:extLst>
              <a:ext uri="{FF2B5EF4-FFF2-40B4-BE49-F238E27FC236}">
                <a16:creationId xmlns="" xmlns:a16="http://schemas.microsoft.com/office/drawing/2014/main" id="{76F1247D-4532-45FB-8B16-5EF756D1D7E4}"/>
              </a:ext>
            </a:extLst>
          </p:cNvPr>
          <p:cNvGrpSpPr/>
          <p:nvPr/>
        </p:nvGrpSpPr>
        <p:grpSpPr>
          <a:xfrm>
            <a:off x="3421476" y="2500570"/>
            <a:ext cx="571500" cy="2090602"/>
            <a:chOff x="215901" y="1709447"/>
            <a:chExt cx="571500" cy="2090602"/>
          </a:xfrm>
        </p:grpSpPr>
        <p:pic>
          <p:nvPicPr>
            <p:cNvPr id="78" name="Image 77">
              <a:extLst>
                <a:ext uri="{FF2B5EF4-FFF2-40B4-BE49-F238E27FC236}">
                  <a16:creationId xmlns="" xmlns:a16="http://schemas.microsoft.com/office/drawing/2014/main" id="{0EDB6AE1-2739-4380-80E2-3D03EE5054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3" r="38635" b="3608"/>
            <a:stretch/>
          </p:blipFill>
          <p:spPr>
            <a:xfrm>
              <a:off x="215901" y="1709447"/>
              <a:ext cx="571500" cy="2090602"/>
            </a:xfrm>
            <a:prstGeom prst="rect">
              <a:avLst/>
            </a:prstGeom>
          </p:spPr>
        </p:pic>
        <p:sp>
          <p:nvSpPr>
            <p:cNvPr id="79" name="Rectangle 78">
              <a:extLst>
                <a:ext uri="{FF2B5EF4-FFF2-40B4-BE49-F238E27FC236}">
                  <a16:creationId xmlns="" xmlns:a16="http://schemas.microsoft.com/office/drawing/2014/main" id="{B890A96C-16A1-4836-8127-39503A86851E}"/>
                </a:ext>
              </a:extLst>
            </p:cNvPr>
            <p:cNvSpPr/>
            <p:nvPr/>
          </p:nvSpPr>
          <p:spPr>
            <a:xfrm>
              <a:off x="358723" y="3215237"/>
              <a:ext cx="316325" cy="400643"/>
            </a:xfrm>
            <a:prstGeom prst="rect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" name="Ellipse 79">
              <a:extLst>
                <a:ext uri="{FF2B5EF4-FFF2-40B4-BE49-F238E27FC236}">
                  <a16:creationId xmlns="" xmlns:a16="http://schemas.microsoft.com/office/drawing/2014/main" id="{F5221569-AEFD-4962-9321-3D819DBD73C8}"/>
                </a:ext>
              </a:extLst>
            </p:cNvPr>
            <p:cNvSpPr/>
            <p:nvPr/>
          </p:nvSpPr>
          <p:spPr>
            <a:xfrm>
              <a:off x="358723" y="3496039"/>
              <a:ext cx="316325" cy="252595"/>
            </a:xfrm>
            <a:prstGeom prst="ellipse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7133A546-ED2E-4346-B580-7578FE12E39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425344" y="4642232"/>
            <a:ext cx="984019" cy="273928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431DD6A3-7BEB-4870-9CD1-8921CCA11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30989"/>
            <a:ext cx="7543800" cy="445251"/>
          </a:xfrm>
        </p:spPr>
        <p:txBody>
          <a:bodyPr/>
          <a:lstStyle/>
          <a:p>
            <a:r>
              <a:rPr lang="fr-FR" sz="2800" dirty="0"/>
              <a:t>Hydrolyse de l’amidon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="" xmlns:a16="http://schemas.microsoft.com/office/drawing/2014/main" id="{18B66D43-0401-454F-BA35-62DC01213212}"/>
              </a:ext>
            </a:extLst>
          </p:cNvPr>
          <p:cNvGrpSpPr/>
          <p:nvPr/>
        </p:nvGrpSpPr>
        <p:grpSpPr>
          <a:xfrm>
            <a:off x="2040331" y="2479460"/>
            <a:ext cx="650464" cy="2090602"/>
            <a:chOff x="1932684" y="3018722"/>
            <a:chExt cx="790442" cy="2902382"/>
          </a:xfrm>
        </p:grpSpPr>
        <p:pic>
          <p:nvPicPr>
            <p:cNvPr id="8" name="Image 7">
              <a:extLst>
                <a:ext uri="{FF2B5EF4-FFF2-40B4-BE49-F238E27FC236}">
                  <a16:creationId xmlns="" xmlns:a16="http://schemas.microsoft.com/office/drawing/2014/main" id="{FFD162BA-A31A-417D-A8AF-1D0367809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992" r="37757" b="3608"/>
            <a:stretch/>
          </p:blipFill>
          <p:spPr>
            <a:xfrm>
              <a:off x="1932684" y="3018722"/>
              <a:ext cx="790442" cy="2902382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2893F0CD-60BF-4259-A1F0-A09AE6643741}"/>
                </a:ext>
              </a:extLst>
            </p:cNvPr>
            <p:cNvSpPr/>
            <p:nvPr/>
          </p:nvSpPr>
          <p:spPr>
            <a:xfrm>
              <a:off x="2166604" y="5113422"/>
              <a:ext cx="384397" cy="556212"/>
            </a:xfrm>
            <a:prstGeom prst="rect">
              <a:avLst/>
            </a:prstGeom>
            <a:solidFill>
              <a:srgbClr val="FFF0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Ellipse 10">
              <a:extLst>
                <a:ext uri="{FF2B5EF4-FFF2-40B4-BE49-F238E27FC236}">
                  <a16:creationId xmlns="" xmlns:a16="http://schemas.microsoft.com/office/drawing/2014/main" id="{ADA5BF58-B598-4431-8F55-5890F2DACE19}"/>
                </a:ext>
              </a:extLst>
            </p:cNvPr>
            <p:cNvSpPr/>
            <p:nvPr/>
          </p:nvSpPr>
          <p:spPr>
            <a:xfrm>
              <a:off x="2166604" y="5503259"/>
              <a:ext cx="384397" cy="350678"/>
            </a:xfrm>
            <a:prstGeom prst="ellipse">
              <a:avLst/>
            </a:prstGeom>
            <a:solidFill>
              <a:srgbClr val="FFF0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="" xmlns:a16="http://schemas.microsoft.com/office/drawing/2014/main" id="{76F1247D-4532-45FB-8B16-5EF756D1D7E4}"/>
              </a:ext>
            </a:extLst>
          </p:cNvPr>
          <p:cNvGrpSpPr/>
          <p:nvPr/>
        </p:nvGrpSpPr>
        <p:grpSpPr>
          <a:xfrm>
            <a:off x="2741783" y="2511910"/>
            <a:ext cx="571500" cy="2090602"/>
            <a:chOff x="215901" y="1709447"/>
            <a:chExt cx="571500" cy="2090602"/>
          </a:xfrm>
        </p:grpSpPr>
        <p:pic>
          <p:nvPicPr>
            <p:cNvPr id="19" name="Image 18">
              <a:extLst>
                <a:ext uri="{FF2B5EF4-FFF2-40B4-BE49-F238E27FC236}">
                  <a16:creationId xmlns="" xmlns:a16="http://schemas.microsoft.com/office/drawing/2014/main" id="{0EDB6AE1-2739-4380-80E2-3D03EE5054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3" r="38635" b="3608"/>
            <a:stretch/>
          </p:blipFill>
          <p:spPr>
            <a:xfrm>
              <a:off x="215901" y="1709447"/>
              <a:ext cx="571500" cy="2090602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="" xmlns:a16="http://schemas.microsoft.com/office/drawing/2014/main" id="{B890A96C-16A1-4836-8127-39503A86851E}"/>
                </a:ext>
              </a:extLst>
            </p:cNvPr>
            <p:cNvSpPr/>
            <p:nvPr/>
          </p:nvSpPr>
          <p:spPr>
            <a:xfrm>
              <a:off x="358723" y="3215237"/>
              <a:ext cx="316325" cy="400643"/>
            </a:xfrm>
            <a:prstGeom prst="rect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="" xmlns:a16="http://schemas.microsoft.com/office/drawing/2014/main" id="{F5221569-AEFD-4962-9321-3D819DBD73C8}"/>
                </a:ext>
              </a:extLst>
            </p:cNvPr>
            <p:cNvSpPr/>
            <p:nvPr/>
          </p:nvSpPr>
          <p:spPr>
            <a:xfrm>
              <a:off x="358723" y="3496039"/>
              <a:ext cx="316325" cy="252595"/>
            </a:xfrm>
            <a:prstGeom prst="ellipse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A18D3EA2-9749-44AC-8906-39E3A50273E6}"/>
              </a:ext>
            </a:extLst>
          </p:cNvPr>
          <p:cNvSpPr/>
          <p:nvPr/>
        </p:nvSpPr>
        <p:spPr>
          <a:xfrm>
            <a:off x="2987348" y="2549829"/>
            <a:ext cx="2894261" cy="14764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8" name="Groupe 57">
            <a:extLst>
              <a:ext uri="{FF2B5EF4-FFF2-40B4-BE49-F238E27FC236}">
                <a16:creationId xmlns="" xmlns:a16="http://schemas.microsoft.com/office/drawing/2014/main" id="{B8540213-22CE-495C-A32C-6BA635ED148E}"/>
              </a:ext>
            </a:extLst>
          </p:cNvPr>
          <p:cNvGrpSpPr/>
          <p:nvPr/>
        </p:nvGrpSpPr>
        <p:grpSpPr>
          <a:xfrm>
            <a:off x="1474151" y="3149860"/>
            <a:ext cx="1247360" cy="1503519"/>
            <a:chOff x="1263069" y="2603749"/>
            <a:chExt cx="2055628" cy="1503519"/>
          </a:xfrm>
        </p:grpSpPr>
        <p:cxnSp>
          <p:nvCxnSpPr>
            <p:cNvPr id="46" name="Connecteur droit 45">
              <a:extLst>
                <a:ext uri="{FF2B5EF4-FFF2-40B4-BE49-F238E27FC236}">
                  <a16:creationId xmlns="" xmlns:a16="http://schemas.microsoft.com/office/drawing/2014/main" id="{9EE31DA2-D9D5-4E15-A5FA-7E0567DB94CF}"/>
                </a:ext>
              </a:extLst>
            </p:cNvPr>
            <p:cNvCxnSpPr/>
            <p:nvPr/>
          </p:nvCxnSpPr>
          <p:spPr>
            <a:xfrm>
              <a:off x="1263069" y="2630820"/>
              <a:ext cx="0" cy="1476448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="" xmlns:a16="http://schemas.microsoft.com/office/drawing/2014/main" id="{74311AA0-5D23-4AAA-87DE-359F437AC9AB}"/>
                </a:ext>
              </a:extLst>
            </p:cNvPr>
            <p:cNvCxnSpPr/>
            <p:nvPr/>
          </p:nvCxnSpPr>
          <p:spPr>
            <a:xfrm>
              <a:off x="3318697" y="2603749"/>
              <a:ext cx="0" cy="1476448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onnecteur droit 47">
              <a:extLst>
                <a:ext uri="{FF2B5EF4-FFF2-40B4-BE49-F238E27FC236}">
                  <a16:creationId xmlns="" xmlns:a16="http://schemas.microsoft.com/office/drawing/2014/main" id="{6A0F9A68-816E-432D-8052-701F8810FA21}"/>
                </a:ext>
              </a:extLst>
            </p:cNvPr>
            <p:cNvCxnSpPr>
              <a:cxnSpLocks/>
            </p:cNvCxnSpPr>
            <p:nvPr/>
          </p:nvCxnSpPr>
          <p:spPr>
            <a:xfrm>
              <a:off x="1263069" y="4074341"/>
              <a:ext cx="2055628" cy="5856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="" xmlns:a16="http://schemas.microsoft.com/office/drawing/2014/main" id="{DB6C8CB6-2822-4159-B824-917F6AB16650}"/>
                </a:ext>
              </a:extLst>
            </p:cNvPr>
            <p:cNvSpPr/>
            <p:nvPr/>
          </p:nvSpPr>
          <p:spPr>
            <a:xfrm>
              <a:off x="1287344" y="2817165"/>
              <a:ext cx="2013067" cy="1230105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="" xmlns:a16="http://schemas.microsoft.com/office/drawing/2014/main" id="{2834A10A-DFA0-4118-8276-E165CC3A9722}"/>
              </a:ext>
            </a:extLst>
          </p:cNvPr>
          <p:cNvSpPr/>
          <p:nvPr/>
        </p:nvSpPr>
        <p:spPr>
          <a:xfrm>
            <a:off x="3139748" y="2702229"/>
            <a:ext cx="2894261" cy="14764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ZoneTexte 74">
            <a:extLst>
              <a:ext uri="{FF2B5EF4-FFF2-40B4-BE49-F238E27FC236}">
                <a16:creationId xmlns="" xmlns:a16="http://schemas.microsoft.com/office/drawing/2014/main" id="{0A158077-346E-4C0D-BB1B-B53CD457C144}"/>
              </a:ext>
            </a:extLst>
          </p:cNvPr>
          <p:cNvSpPr txBox="1"/>
          <p:nvPr/>
        </p:nvSpPr>
        <p:spPr>
          <a:xfrm>
            <a:off x="3401890" y="4626326"/>
            <a:ext cx="3084384" cy="523220"/>
          </a:xfrm>
          <a:prstGeom prst="rect">
            <a:avLst/>
          </a:prstGeom>
          <a:noFill/>
          <a:ln>
            <a:solidFill>
              <a:srgbClr val="33578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/>
              <a:t>1mL solution aqueuse d’amidon (5g/L) </a:t>
            </a:r>
          </a:p>
          <a:p>
            <a:pPr algn="ctr"/>
            <a:r>
              <a:rPr lang="fr-FR" sz="1400" dirty="0" smtClean="0"/>
              <a:t>+ 0,5 </a:t>
            </a:r>
            <a:r>
              <a:rPr lang="fr-FR" sz="1400" dirty="0" err="1" smtClean="0"/>
              <a:t>mL</a:t>
            </a:r>
            <a:r>
              <a:rPr lang="fr-FR" sz="1400" dirty="0" smtClean="0"/>
              <a:t> I</a:t>
            </a:r>
            <a:r>
              <a:rPr lang="fr-FR" sz="1400" baseline="-25000" dirty="0" smtClean="0"/>
              <a:t>2</a:t>
            </a:r>
            <a:r>
              <a:rPr lang="fr-FR" sz="1400" dirty="0" smtClean="0"/>
              <a:t> (1mmol/L)</a:t>
            </a:r>
            <a:endParaRPr lang="fr-FR" sz="1400" dirty="0"/>
          </a:p>
        </p:txBody>
      </p:sp>
      <p:pic>
        <p:nvPicPr>
          <p:cNvPr id="9" name="Image 8" descr="Capture d’écran 2020-05-14 à 19.46.5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354" y="546079"/>
            <a:ext cx="5507956" cy="63976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367872" y="498917"/>
            <a:ext cx="1598889" cy="14740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5" name="Picture 8" descr="D(+)-Maltose monohydrate, 25 g | null | Reagents for cell culture ...">
            <a:extLst>
              <a:ext uri="{FF2B5EF4-FFF2-40B4-BE49-F238E27FC236}">
                <a16:creationId xmlns="" xmlns:a16="http://schemas.microsoft.com/office/drawing/2014/main" id="{96F41173-C1BB-4CAD-BFF0-BE0F2AD6E2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25" t="10570" r="5593" b="12085"/>
          <a:stretch/>
        </p:blipFill>
        <p:spPr bwMode="auto">
          <a:xfrm>
            <a:off x="6849141" y="351510"/>
            <a:ext cx="2154531" cy="1088548"/>
          </a:xfrm>
          <a:prstGeom prst="rect">
            <a:avLst/>
          </a:prstGeom>
          <a:noFill/>
          <a:ln>
            <a:solidFill>
              <a:srgbClr val="000000"/>
            </a:solidFill>
            <a:prstDash val="dot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200" y="1258635"/>
            <a:ext cx="1911950" cy="1158134"/>
          </a:xfrm>
          <a:prstGeom prst="rect">
            <a:avLst/>
          </a:prstGeom>
          <a:ln>
            <a:solidFill>
              <a:srgbClr val="000000"/>
            </a:solidFill>
            <a:prstDash val="dot"/>
          </a:ln>
        </p:spPr>
      </p:pic>
      <p:sp>
        <p:nvSpPr>
          <p:cNvPr id="21" name="Accolade fermante 20"/>
          <p:cNvSpPr/>
          <p:nvPr/>
        </p:nvSpPr>
        <p:spPr>
          <a:xfrm rot="5400000">
            <a:off x="1434465" y="595267"/>
            <a:ext cx="294828" cy="105458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Accolade fermante 21"/>
          <p:cNvSpPr/>
          <p:nvPr/>
        </p:nvSpPr>
        <p:spPr>
          <a:xfrm>
            <a:off x="6418234" y="328832"/>
            <a:ext cx="215454" cy="1133904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5" name="Groupe 6">
            <a:extLst>
              <a:ext uri="{FF2B5EF4-FFF2-40B4-BE49-F238E27FC236}">
                <a16:creationId xmlns="" xmlns:a16="http://schemas.microsoft.com/office/drawing/2014/main" id="{18B66D43-0401-454F-BA35-62DC01213212}"/>
              </a:ext>
            </a:extLst>
          </p:cNvPr>
          <p:cNvGrpSpPr/>
          <p:nvPr/>
        </p:nvGrpSpPr>
        <p:grpSpPr>
          <a:xfrm>
            <a:off x="6671885" y="2563827"/>
            <a:ext cx="650464" cy="2090602"/>
            <a:chOff x="1932684" y="3018722"/>
            <a:chExt cx="790442" cy="2902382"/>
          </a:xfrm>
        </p:grpSpPr>
        <p:pic>
          <p:nvPicPr>
            <p:cNvPr id="86" name="Image 85">
              <a:extLst>
                <a:ext uri="{FF2B5EF4-FFF2-40B4-BE49-F238E27FC236}">
                  <a16:creationId xmlns="" xmlns:a16="http://schemas.microsoft.com/office/drawing/2014/main" id="{FFD162BA-A31A-417D-A8AF-1D0367809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992" r="37757" b="3608"/>
            <a:stretch/>
          </p:blipFill>
          <p:spPr>
            <a:xfrm>
              <a:off x="1932684" y="3018722"/>
              <a:ext cx="790442" cy="2902382"/>
            </a:xfrm>
            <a:prstGeom prst="rect">
              <a:avLst/>
            </a:prstGeom>
          </p:spPr>
        </p:pic>
        <p:sp>
          <p:nvSpPr>
            <p:cNvPr id="87" name="Rectangle 86">
              <a:extLst>
                <a:ext uri="{FF2B5EF4-FFF2-40B4-BE49-F238E27FC236}">
                  <a16:creationId xmlns="" xmlns:a16="http://schemas.microsoft.com/office/drawing/2014/main" id="{2893F0CD-60BF-4259-A1F0-A09AE6643741}"/>
                </a:ext>
              </a:extLst>
            </p:cNvPr>
            <p:cNvSpPr/>
            <p:nvPr/>
          </p:nvSpPr>
          <p:spPr>
            <a:xfrm>
              <a:off x="2166604" y="5113422"/>
              <a:ext cx="384397" cy="556212"/>
            </a:xfrm>
            <a:prstGeom prst="rect">
              <a:avLst/>
            </a:prstGeom>
            <a:solidFill>
              <a:srgbClr val="FFF0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Ellipse 87">
              <a:extLst>
                <a:ext uri="{FF2B5EF4-FFF2-40B4-BE49-F238E27FC236}">
                  <a16:creationId xmlns="" xmlns:a16="http://schemas.microsoft.com/office/drawing/2014/main" id="{ADA5BF58-B598-4431-8F55-5890F2DACE19}"/>
                </a:ext>
              </a:extLst>
            </p:cNvPr>
            <p:cNvSpPr/>
            <p:nvPr/>
          </p:nvSpPr>
          <p:spPr>
            <a:xfrm>
              <a:off x="2166604" y="5503259"/>
              <a:ext cx="384397" cy="350678"/>
            </a:xfrm>
            <a:prstGeom prst="ellipse">
              <a:avLst/>
            </a:prstGeom>
            <a:solidFill>
              <a:srgbClr val="FFF0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9" name="Groupe 57">
            <a:extLst>
              <a:ext uri="{FF2B5EF4-FFF2-40B4-BE49-F238E27FC236}">
                <a16:creationId xmlns="" xmlns:a16="http://schemas.microsoft.com/office/drawing/2014/main" id="{B8540213-22CE-495C-A32C-6BA635ED148E}"/>
              </a:ext>
            </a:extLst>
          </p:cNvPr>
          <p:cNvGrpSpPr/>
          <p:nvPr/>
        </p:nvGrpSpPr>
        <p:grpSpPr>
          <a:xfrm>
            <a:off x="6645027" y="3234226"/>
            <a:ext cx="1347299" cy="1503519"/>
            <a:chOff x="1263069" y="2603749"/>
            <a:chExt cx="2055628" cy="1503519"/>
          </a:xfrm>
        </p:grpSpPr>
        <p:cxnSp>
          <p:nvCxnSpPr>
            <p:cNvPr id="90" name="Connecteur droit 89">
              <a:extLst>
                <a:ext uri="{FF2B5EF4-FFF2-40B4-BE49-F238E27FC236}">
                  <a16:creationId xmlns="" xmlns:a16="http://schemas.microsoft.com/office/drawing/2014/main" id="{9EE31DA2-D9D5-4E15-A5FA-7E0567DB94CF}"/>
                </a:ext>
              </a:extLst>
            </p:cNvPr>
            <p:cNvCxnSpPr/>
            <p:nvPr/>
          </p:nvCxnSpPr>
          <p:spPr>
            <a:xfrm>
              <a:off x="1263069" y="2630820"/>
              <a:ext cx="0" cy="1476448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Connecteur droit 90">
              <a:extLst>
                <a:ext uri="{FF2B5EF4-FFF2-40B4-BE49-F238E27FC236}">
                  <a16:creationId xmlns="" xmlns:a16="http://schemas.microsoft.com/office/drawing/2014/main" id="{74311AA0-5D23-4AAA-87DE-359F437AC9AB}"/>
                </a:ext>
              </a:extLst>
            </p:cNvPr>
            <p:cNvCxnSpPr/>
            <p:nvPr/>
          </p:nvCxnSpPr>
          <p:spPr>
            <a:xfrm>
              <a:off x="3318697" y="2603749"/>
              <a:ext cx="0" cy="1476448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Connecteur droit 91">
              <a:extLst>
                <a:ext uri="{FF2B5EF4-FFF2-40B4-BE49-F238E27FC236}">
                  <a16:creationId xmlns="" xmlns:a16="http://schemas.microsoft.com/office/drawing/2014/main" id="{6A0F9A68-816E-432D-8052-701F8810FA21}"/>
                </a:ext>
              </a:extLst>
            </p:cNvPr>
            <p:cNvCxnSpPr>
              <a:cxnSpLocks/>
            </p:cNvCxnSpPr>
            <p:nvPr/>
          </p:nvCxnSpPr>
          <p:spPr>
            <a:xfrm>
              <a:off x="1263069" y="4074341"/>
              <a:ext cx="2055628" cy="5856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3" name="Rectangle 92">
              <a:extLst>
                <a:ext uri="{FF2B5EF4-FFF2-40B4-BE49-F238E27FC236}">
                  <a16:creationId xmlns="" xmlns:a16="http://schemas.microsoft.com/office/drawing/2014/main" id="{DB6C8CB6-2822-4159-B824-917F6AB16650}"/>
                </a:ext>
              </a:extLst>
            </p:cNvPr>
            <p:cNvSpPr/>
            <p:nvPr/>
          </p:nvSpPr>
          <p:spPr>
            <a:xfrm>
              <a:off x="1287344" y="2817165"/>
              <a:ext cx="2013067" cy="1230105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6" name="Groupe 32">
            <a:extLst>
              <a:ext uri="{FF2B5EF4-FFF2-40B4-BE49-F238E27FC236}">
                <a16:creationId xmlns="" xmlns:a16="http://schemas.microsoft.com/office/drawing/2014/main" id="{76F1247D-4532-45FB-8B16-5EF756D1D7E4}"/>
              </a:ext>
            </a:extLst>
          </p:cNvPr>
          <p:cNvGrpSpPr/>
          <p:nvPr/>
        </p:nvGrpSpPr>
        <p:grpSpPr>
          <a:xfrm>
            <a:off x="5824794" y="2545926"/>
            <a:ext cx="571500" cy="2090602"/>
            <a:chOff x="215901" y="1709447"/>
            <a:chExt cx="571500" cy="2090602"/>
          </a:xfrm>
        </p:grpSpPr>
        <p:pic>
          <p:nvPicPr>
            <p:cNvPr id="94" name="Image 93">
              <a:extLst>
                <a:ext uri="{FF2B5EF4-FFF2-40B4-BE49-F238E27FC236}">
                  <a16:creationId xmlns="" xmlns:a16="http://schemas.microsoft.com/office/drawing/2014/main" id="{0EDB6AE1-2739-4380-80E2-3D03EE5054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3" r="38635" b="3608"/>
            <a:stretch/>
          </p:blipFill>
          <p:spPr>
            <a:xfrm>
              <a:off x="215901" y="1709447"/>
              <a:ext cx="571500" cy="2090602"/>
            </a:xfrm>
            <a:prstGeom prst="rect">
              <a:avLst/>
            </a:prstGeom>
          </p:spPr>
        </p:pic>
        <p:sp>
          <p:nvSpPr>
            <p:cNvPr id="95" name="Rectangle 94">
              <a:extLst>
                <a:ext uri="{FF2B5EF4-FFF2-40B4-BE49-F238E27FC236}">
                  <a16:creationId xmlns="" xmlns:a16="http://schemas.microsoft.com/office/drawing/2014/main" id="{B890A96C-16A1-4836-8127-39503A86851E}"/>
                </a:ext>
              </a:extLst>
            </p:cNvPr>
            <p:cNvSpPr/>
            <p:nvPr/>
          </p:nvSpPr>
          <p:spPr>
            <a:xfrm>
              <a:off x="358723" y="3215237"/>
              <a:ext cx="316325" cy="400643"/>
            </a:xfrm>
            <a:prstGeom prst="rect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" name="Ellipse 95">
              <a:extLst>
                <a:ext uri="{FF2B5EF4-FFF2-40B4-BE49-F238E27FC236}">
                  <a16:creationId xmlns="" xmlns:a16="http://schemas.microsoft.com/office/drawing/2014/main" id="{F5221569-AEFD-4962-9321-3D819DBD73C8}"/>
                </a:ext>
              </a:extLst>
            </p:cNvPr>
            <p:cNvSpPr/>
            <p:nvPr/>
          </p:nvSpPr>
          <p:spPr>
            <a:xfrm>
              <a:off x="358723" y="3496039"/>
              <a:ext cx="316325" cy="252595"/>
            </a:xfrm>
            <a:prstGeom prst="ellipse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" name="ZoneTexte 3"/>
          <p:cNvSpPr txBox="1"/>
          <p:nvPr/>
        </p:nvSpPr>
        <p:spPr>
          <a:xfrm>
            <a:off x="1576211" y="3390373"/>
            <a:ext cx="7418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 err="1" smtClean="0"/>
              <a:t>T</a:t>
            </a:r>
            <a:r>
              <a:rPr lang="fr-FR" sz="1400" i="1" dirty="0" smtClean="0"/>
              <a:t>=37°C</a:t>
            </a:r>
            <a:endParaRPr lang="fr-FR" sz="1400" i="1" dirty="0"/>
          </a:p>
        </p:txBody>
      </p:sp>
      <p:cxnSp>
        <p:nvCxnSpPr>
          <p:cNvPr id="6" name="Connecteur droit avec flèche 5"/>
          <p:cNvCxnSpPr>
            <a:stCxn id="75" idx="0"/>
          </p:cNvCxnSpPr>
          <p:nvPr/>
        </p:nvCxnSpPr>
        <p:spPr>
          <a:xfrm flipH="1" flipV="1">
            <a:off x="3107063" y="4252138"/>
            <a:ext cx="1837019" cy="374188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onnecteur droit avec flèche 99"/>
          <p:cNvCxnSpPr>
            <a:stCxn id="75" idx="0"/>
          </p:cNvCxnSpPr>
          <p:nvPr/>
        </p:nvCxnSpPr>
        <p:spPr>
          <a:xfrm flipH="1" flipV="1">
            <a:off x="3640024" y="4230114"/>
            <a:ext cx="1304058" cy="396212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ZoneTexte 100"/>
          <p:cNvSpPr txBox="1"/>
          <p:nvPr/>
        </p:nvSpPr>
        <p:spPr>
          <a:xfrm>
            <a:off x="7296356" y="4336505"/>
            <a:ext cx="7418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 err="1"/>
              <a:t>T</a:t>
            </a:r>
            <a:r>
              <a:rPr lang="fr-FR" sz="1400" i="1" dirty="0"/>
              <a:t>=85°C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0" y="3900629"/>
            <a:ext cx="1393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1mL solution</a:t>
            </a:r>
          </a:p>
          <a:p>
            <a:r>
              <a:rPr lang="fr-FR" dirty="0" smtClean="0"/>
              <a:t>d’amylase</a:t>
            </a:r>
            <a:endParaRPr lang="fr-FR" dirty="0"/>
          </a:p>
        </p:txBody>
      </p:sp>
      <p:cxnSp>
        <p:nvCxnSpPr>
          <p:cNvPr id="102" name="Connecteur droit avec flèche 101"/>
          <p:cNvCxnSpPr/>
          <p:nvPr/>
        </p:nvCxnSpPr>
        <p:spPr>
          <a:xfrm flipH="1" flipV="1">
            <a:off x="7024215" y="4211776"/>
            <a:ext cx="1106301" cy="0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Connecteur droit avec flèche 102"/>
          <p:cNvCxnSpPr/>
          <p:nvPr/>
        </p:nvCxnSpPr>
        <p:spPr>
          <a:xfrm>
            <a:off x="1580502" y="4193704"/>
            <a:ext cx="800822" cy="1740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ZoneTexte 103"/>
          <p:cNvSpPr txBox="1"/>
          <p:nvPr/>
        </p:nvSpPr>
        <p:spPr>
          <a:xfrm>
            <a:off x="8101483" y="3792231"/>
            <a:ext cx="11316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1mL </a:t>
            </a:r>
          </a:p>
          <a:p>
            <a:r>
              <a:rPr lang="fr-FR" dirty="0" smtClean="0"/>
              <a:t>solution</a:t>
            </a:r>
          </a:p>
          <a:p>
            <a:r>
              <a:rPr lang="fr-FR" dirty="0" smtClean="0"/>
              <a:t>d’amylase</a:t>
            </a:r>
            <a:endParaRPr lang="fr-FR" dirty="0"/>
          </a:p>
        </p:txBody>
      </p:sp>
      <p:sp>
        <p:nvSpPr>
          <p:cNvPr id="53" name="Arc 52">
            <a:extLst>
              <a:ext uri="{FF2B5EF4-FFF2-40B4-BE49-F238E27FC236}">
                <a16:creationId xmlns="" xmlns:a16="http://schemas.microsoft.com/office/drawing/2014/main" id="{2BB34AC9-8F3B-4FBB-9699-8D1870425774}"/>
              </a:ext>
            </a:extLst>
          </p:cNvPr>
          <p:cNvSpPr/>
          <p:nvPr/>
        </p:nvSpPr>
        <p:spPr>
          <a:xfrm>
            <a:off x="6123404" y="2143078"/>
            <a:ext cx="861812" cy="703020"/>
          </a:xfrm>
          <a:prstGeom prst="arc">
            <a:avLst>
              <a:gd name="adj1" fmla="val 10653160"/>
              <a:gd name="adj2" fmla="val 21579342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Arc 53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>
            <a:off x="2356452" y="1746212"/>
            <a:ext cx="727930" cy="1791568"/>
          </a:xfrm>
          <a:prstGeom prst="arc">
            <a:avLst>
              <a:gd name="adj1" fmla="val 10029631"/>
              <a:gd name="adj2" fmla="val 19206418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/>
          <p:cNvSpPr txBox="1"/>
          <p:nvPr/>
        </p:nvSpPr>
        <p:spPr>
          <a:xfrm>
            <a:off x="3220452" y="2245130"/>
            <a:ext cx="1113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Tube témoin</a:t>
            </a:r>
            <a:endParaRPr lang="fr-FR" sz="1400" dirty="0"/>
          </a:p>
        </p:txBody>
      </p:sp>
      <p:sp>
        <p:nvSpPr>
          <p:cNvPr id="25" name="ZoneTexte 24"/>
          <p:cNvSpPr txBox="1"/>
          <p:nvPr/>
        </p:nvSpPr>
        <p:spPr>
          <a:xfrm>
            <a:off x="2426682" y="1372023"/>
            <a:ext cx="584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t</a:t>
            </a:r>
            <a:r>
              <a:rPr lang="fr-FR" dirty="0" smtClean="0"/>
              <a:t>=0s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6066705" y="1734872"/>
            <a:ext cx="584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t</a:t>
            </a:r>
            <a:r>
              <a:rPr lang="fr-FR" dirty="0" smtClean="0"/>
              <a:t>=0s</a:t>
            </a:r>
            <a:endParaRPr lang="fr-FR" dirty="0"/>
          </a:p>
        </p:txBody>
      </p:sp>
      <p:grpSp>
        <p:nvGrpSpPr>
          <p:cNvPr id="81" name="Groupe 32">
            <a:extLst>
              <a:ext uri="{FF2B5EF4-FFF2-40B4-BE49-F238E27FC236}">
                <a16:creationId xmlns="" xmlns:a16="http://schemas.microsoft.com/office/drawing/2014/main" id="{76F1247D-4532-45FB-8B16-5EF756D1D7E4}"/>
              </a:ext>
            </a:extLst>
          </p:cNvPr>
          <p:cNvGrpSpPr/>
          <p:nvPr/>
        </p:nvGrpSpPr>
        <p:grpSpPr>
          <a:xfrm>
            <a:off x="5251457" y="2550919"/>
            <a:ext cx="571500" cy="2090602"/>
            <a:chOff x="215901" y="1709447"/>
            <a:chExt cx="571500" cy="2090602"/>
          </a:xfrm>
        </p:grpSpPr>
        <p:pic>
          <p:nvPicPr>
            <p:cNvPr id="82" name="Image 81">
              <a:extLst>
                <a:ext uri="{FF2B5EF4-FFF2-40B4-BE49-F238E27FC236}">
                  <a16:creationId xmlns="" xmlns:a16="http://schemas.microsoft.com/office/drawing/2014/main" id="{0EDB6AE1-2739-4380-80E2-3D03EE5054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3" r="38635" b="3608"/>
            <a:stretch/>
          </p:blipFill>
          <p:spPr>
            <a:xfrm>
              <a:off x="215901" y="1709447"/>
              <a:ext cx="571500" cy="2090602"/>
            </a:xfrm>
            <a:prstGeom prst="rect">
              <a:avLst/>
            </a:prstGeom>
          </p:spPr>
        </p:pic>
        <p:sp>
          <p:nvSpPr>
            <p:cNvPr id="83" name="Rectangle 82">
              <a:extLst>
                <a:ext uri="{FF2B5EF4-FFF2-40B4-BE49-F238E27FC236}">
                  <a16:creationId xmlns="" xmlns:a16="http://schemas.microsoft.com/office/drawing/2014/main" id="{B890A96C-16A1-4836-8127-39503A86851E}"/>
                </a:ext>
              </a:extLst>
            </p:cNvPr>
            <p:cNvSpPr/>
            <p:nvPr/>
          </p:nvSpPr>
          <p:spPr>
            <a:xfrm>
              <a:off x="358723" y="3215237"/>
              <a:ext cx="316325" cy="400643"/>
            </a:xfrm>
            <a:prstGeom prst="rect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" name="Ellipse 83">
              <a:extLst>
                <a:ext uri="{FF2B5EF4-FFF2-40B4-BE49-F238E27FC236}">
                  <a16:creationId xmlns="" xmlns:a16="http://schemas.microsoft.com/office/drawing/2014/main" id="{F5221569-AEFD-4962-9321-3D819DBD73C8}"/>
                </a:ext>
              </a:extLst>
            </p:cNvPr>
            <p:cNvSpPr/>
            <p:nvPr/>
          </p:nvSpPr>
          <p:spPr>
            <a:xfrm>
              <a:off x="358723" y="3496039"/>
              <a:ext cx="316325" cy="252595"/>
            </a:xfrm>
            <a:prstGeom prst="ellipse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97" name="Connecteur droit avec flèche 96"/>
          <p:cNvCxnSpPr/>
          <p:nvPr/>
        </p:nvCxnSpPr>
        <p:spPr>
          <a:xfrm flipV="1">
            <a:off x="4926388" y="4240800"/>
            <a:ext cx="664055" cy="379180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Connecteur droit avec flèche 97"/>
          <p:cNvCxnSpPr/>
          <p:nvPr/>
        </p:nvCxnSpPr>
        <p:spPr>
          <a:xfrm flipV="1">
            <a:off x="4944356" y="4278798"/>
            <a:ext cx="1166876" cy="346175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" name="ZoneTexte 104"/>
          <p:cNvSpPr txBox="1"/>
          <p:nvPr/>
        </p:nvSpPr>
        <p:spPr>
          <a:xfrm>
            <a:off x="4926382" y="2227444"/>
            <a:ext cx="1113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Tube témoin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3638655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32">
            <a:extLst>
              <a:ext uri="{FF2B5EF4-FFF2-40B4-BE49-F238E27FC236}">
                <a16:creationId xmlns="" xmlns:a16="http://schemas.microsoft.com/office/drawing/2014/main" id="{76F1247D-4532-45FB-8B16-5EF756D1D7E4}"/>
              </a:ext>
            </a:extLst>
          </p:cNvPr>
          <p:cNvGrpSpPr/>
          <p:nvPr/>
        </p:nvGrpSpPr>
        <p:grpSpPr>
          <a:xfrm>
            <a:off x="3421476" y="2500570"/>
            <a:ext cx="571500" cy="2090602"/>
            <a:chOff x="215901" y="1709447"/>
            <a:chExt cx="571500" cy="2090602"/>
          </a:xfrm>
        </p:grpSpPr>
        <p:pic>
          <p:nvPicPr>
            <p:cNvPr id="78" name="Image 77">
              <a:extLst>
                <a:ext uri="{FF2B5EF4-FFF2-40B4-BE49-F238E27FC236}">
                  <a16:creationId xmlns="" xmlns:a16="http://schemas.microsoft.com/office/drawing/2014/main" id="{0EDB6AE1-2739-4380-80E2-3D03EE5054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3" r="38635" b="3608"/>
            <a:stretch/>
          </p:blipFill>
          <p:spPr>
            <a:xfrm>
              <a:off x="215901" y="1709447"/>
              <a:ext cx="571500" cy="2090602"/>
            </a:xfrm>
            <a:prstGeom prst="rect">
              <a:avLst/>
            </a:prstGeom>
          </p:spPr>
        </p:pic>
        <p:sp>
          <p:nvSpPr>
            <p:cNvPr id="79" name="Rectangle 78">
              <a:extLst>
                <a:ext uri="{FF2B5EF4-FFF2-40B4-BE49-F238E27FC236}">
                  <a16:creationId xmlns="" xmlns:a16="http://schemas.microsoft.com/office/drawing/2014/main" id="{B890A96C-16A1-4836-8127-39503A86851E}"/>
                </a:ext>
              </a:extLst>
            </p:cNvPr>
            <p:cNvSpPr/>
            <p:nvPr/>
          </p:nvSpPr>
          <p:spPr>
            <a:xfrm>
              <a:off x="358723" y="3215237"/>
              <a:ext cx="316325" cy="400643"/>
            </a:xfrm>
            <a:prstGeom prst="rect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" name="Ellipse 79">
              <a:extLst>
                <a:ext uri="{FF2B5EF4-FFF2-40B4-BE49-F238E27FC236}">
                  <a16:creationId xmlns="" xmlns:a16="http://schemas.microsoft.com/office/drawing/2014/main" id="{F5221569-AEFD-4962-9321-3D819DBD73C8}"/>
                </a:ext>
              </a:extLst>
            </p:cNvPr>
            <p:cNvSpPr/>
            <p:nvPr/>
          </p:nvSpPr>
          <p:spPr>
            <a:xfrm>
              <a:off x="358723" y="3496039"/>
              <a:ext cx="316325" cy="252595"/>
            </a:xfrm>
            <a:prstGeom prst="ellipse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7133A546-ED2E-4346-B580-7578FE12E39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425344" y="4642232"/>
            <a:ext cx="984019" cy="273928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431DD6A3-7BEB-4870-9CD1-8921CCA11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30989"/>
            <a:ext cx="7543800" cy="445251"/>
          </a:xfrm>
        </p:spPr>
        <p:txBody>
          <a:bodyPr/>
          <a:lstStyle/>
          <a:p>
            <a:r>
              <a:rPr lang="fr-FR" sz="2800" dirty="0"/>
              <a:t>Hydrolyse de l’amidon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="" xmlns:a16="http://schemas.microsoft.com/office/drawing/2014/main" id="{18B66D43-0401-454F-BA35-62DC01213212}"/>
              </a:ext>
            </a:extLst>
          </p:cNvPr>
          <p:cNvGrpSpPr/>
          <p:nvPr/>
        </p:nvGrpSpPr>
        <p:grpSpPr>
          <a:xfrm>
            <a:off x="2040331" y="2479460"/>
            <a:ext cx="650464" cy="2090602"/>
            <a:chOff x="1932684" y="3018722"/>
            <a:chExt cx="790442" cy="2902382"/>
          </a:xfrm>
        </p:grpSpPr>
        <p:pic>
          <p:nvPicPr>
            <p:cNvPr id="8" name="Image 7">
              <a:extLst>
                <a:ext uri="{FF2B5EF4-FFF2-40B4-BE49-F238E27FC236}">
                  <a16:creationId xmlns="" xmlns:a16="http://schemas.microsoft.com/office/drawing/2014/main" id="{FFD162BA-A31A-417D-A8AF-1D0367809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992" r="37757" b="3608"/>
            <a:stretch/>
          </p:blipFill>
          <p:spPr>
            <a:xfrm>
              <a:off x="1932684" y="3018722"/>
              <a:ext cx="790442" cy="2902382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2893F0CD-60BF-4259-A1F0-A09AE6643741}"/>
                </a:ext>
              </a:extLst>
            </p:cNvPr>
            <p:cNvSpPr/>
            <p:nvPr/>
          </p:nvSpPr>
          <p:spPr>
            <a:xfrm>
              <a:off x="2166604" y="5113422"/>
              <a:ext cx="384397" cy="556212"/>
            </a:xfrm>
            <a:prstGeom prst="rect">
              <a:avLst/>
            </a:prstGeom>
            <a:solidFill>
              <a:srgbClr val="FFF0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Ellipse 10">
              <a:extLst>
                <a:ext uri="{FF2B5EF4-FFF2-40B4-BE49-F238E27FC236}">
                  <a16:creationId xmlns="" xmlns:a16="http://schemas.microsoft.com/office/drawing/2014/main" id="{ADA5BF58-B598-4431-8F55-5890F2DACE19}"/>
                </a:ext>
              </a:extLst>
            </p:cNvPr>
            <p:cNvSpPr/>
            <p:nvPr/>
          </p:nvSpPr>
          <p:spPr>
            <a:xfrm>
              <a:off x="2166604" y="5503259"/>
              <a:ext cx="384397" cy="350678"/>
            </a:xfrm>
            <a:prstGeom prst="ellipse">
              <a:avLst/>
            </a:prstGeom>
            <a:solidFill>
              <a:srgbClr val="FFF0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="" xmlns:a16="http://schemas.microsoft.com/office/drawing/2014/main" id="{76F1247D-4532-45FB-8B16-5EF756D1D7E4}"/>
              </a:ext>
            </a:extLst>
          </p:cNvPr>
          <p:cNvGrpSpPr/>
          <p:nvPr/>
        </p:nvGrpSpPr>
        <p:grpSpPr>
          <a:xfrm>
            <a:off x="2741783" y="2511910"/>
            <a:ext cx="571500" cy="2090602"/>
            <a:chOff x="215901" y="1709447"/>
            <a:chExt cx="571500" cy="2090602"/>
          </a:xfrm>
        </p:grpSpPr>
        <p:pic>
          <p:nvPicPr>
            <p:cNvPr id="19" name="Image 18">
              <a:extLst>
                <a:ext uri="{FF2B5EF4-FFF2-40B4-BE49-F238E27FC236}">
                  <a16:creationId xmlns="" xmlns:a16="http://schemas.microsoft.com/office/drawing/2014/main" id="{0EDB6AE1-2739-4380-80E2-3D03EE5054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3" r="38635" b="3608"/>
            <a:stretch/>
          </p:blipFill>
          <p:spPr>
            <a:xfrm>
              <a:off x="215901" y="1709447"/>
              <a:ext cx="571500" cy="2090602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="" xmlns:a16="http://schemas.microsoft.com/office/drawing/2014/main" id="{B890A96C-16A1-4836-8127-39503A86851E}"/>
                </a:ext>
              </a:extLst>
            </p:cNvPr>
            <p:cNvSpPr/>
            <p:nvPr/>
          </p:nvSpPr>
          <p:spPr>
            <a:xfrm>
              <a:off x="358723" y="3215237"/>
              <a:ext cx="316325" cy="400643"/>
            </a:xfrm>
            <a:prstGeom prst="rect">
              <a:avLst/>
            </a:prstGeom>
            <a:solidFill>
              <a:srgbClr val="ECB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="" xmlns:a16="http://schemas.microsoft.com/office/drawing/2014/main" id="{F5221569-AEFD-4962-9321-3D819DBD73C8}"/>
                </a:ext>
              </a:extLst>
            </p:cNvPr>
            <p:cNvSpPr/>
            <p:nvPr/>
          </p:nvSpPr>
          <p:spPr>
            <a:xfrm>
              <a:off x="358723" y="3496039"/>
              <a:ext cx="316325" cy="252595"/>
            </a:xfrm>
            <a:prstGeom prst="ellipse">
              <a:avLst/>
            </a:prstGeom>
            <a:solidFill>
              <a:srgbClr val="ECB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A18D3EA2-9749-44AC-8906-39E3A50273E6}"/>
              </a:ext>
            </a:extLst>
          </p:cNvPr>
          <p:cNvSpPr/>
          <p:nvPr/>
        </p:nvSpPr>
        <p:spPr>
          <a:xfrm>
            <a:off x="2987348" y="2549829"/>
            <a:ext cx="2894261" cy="14764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8" name="Groupe 57">
            <a:extLst>
              <a:ext uri="{FF2B5EF4-FFF2-40B4-BE49-F238E27FC236}">
                <a16:creationId xmlns="" xmlns:a16="http://schemas.microsoft.com/office/drawing/2014/main" id="{B8540213-22CE-495C-A32C-6BA635ED148E}"/>
              </a:ext>
            </a:extLst>
          </p:cNvPr>
          <p:cNvGrpSpPr/>
          <p:nvPr/>
        </p:nvGrpSpPr>
        <p:grpSpPr>
          <a:xfrm>
            <a:off x="1474151" y="3149860"/>
            <a:ext cx="1247360" cy="1503519"/>
            <a:chOff x="1263069" y="2603749"/>
            <a:chExt cx="2055628" cy="1503519"/>
          </a:xfrm>
        </p:grpSpPr>
        <p:cxnSp>
          <p:nvCxnSpPr>
            <p:cNvPr id="46" name="Connecteur droit 45">
              <a:extLst>
                <a:ext uri="{FF2B5EF4-FFF2-40B4-BE49-F238E27FC236}">
                  <a16:creationId xmlns="" xmlns:a16="http://schemas.microsoft.com/office/drawing/2014/main" id="{9EE31DA2-D9D5-4E15-A5FA-7E0567DB94CF}"/>
                </a:ext>
              </a:extLst>
            </p:cNvPr>
            <p:cNvCxnSpPr/>
            <p:nvPr/>
          </p:nvCxnSpPr>
          <p:spPr>
            <a:xfrm>
              <a:off x="1263069" y="2630820"/>
              <a:ext cx="0" cy="1476448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="" xmlns:a16="http://schemas.microsoft.com/office/drawing/2014/main" id="{74311AA0-5D23-4AAA-87DE-359F437AC9AB}"/>
                </a:ext>
              </a:extLst>
            </p:cNvPr>
            <p:cNvCxnSpPr/>
            <p:nvPr/>
          </p:nvCxnSpPr>
          <p:spPr>
            <a:xfrm>
              <a:off x="3318697" y="2603749"/>
              <a:ext cx="0" cy="1476448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onnecteur droit 47">
              <a:extLst>
                <a:ext uri="{FF2B5EF4-FFF2-40B4-BE49-F238E27FC236}">
                  <a16:creationId xmlns="" xmlns:a16="http://schemas.microsoft.com/office/drawing/2014/main" id="{6A0F9A68-816E-432D-8052-701F8810FA21}"/>
                </a:ext>
              </a:extLst>
            </p:cNvPr>
            <p:cNvCxnSpPr>
              <a:cxnSpLocks/>
            </p:cNvCxnSpPr>
            <p:nvPr/>
          </p:nvCxnSpPr>
          <p:spPr>
            <a:xfrm>
              <a:off x="1263069" y="4074341"/>
              <a:ext cx="2055628" cy="5856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="" xmlns:a16="http://schemas.microsoft.com/office/drawing/2014/main" id="{DB6C8CB6-2822-4159-B824-917F6AB16650}"/>
                </a:ext>
              </a:extLst>
            </p:cNvPr>
            <p:cNvSpPr/>
            <p:nvPr/>
          </p:nvSpPr>
          <p:spPr>
            <a:xfrm>
              <a:off x="1287344" y="2817165"/>
              <a:ext cx="2013067" cy="1230105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="" xmlns:a16="http://schemas.microsoft.com/office/drawing/2014/main" id="{2834A10A-DFA0-4118-8276-E165CC3A9722}"/>
              </a:ext>
            </a:extLst>
          </p:cNvPr>
          <p:cNvSpPr/>
          <p:nvPr/>
        </p:nvSpPr>
        <p:spPr>
          <a:xfrm>
            <a:off x="3139748" y="2702229"/>
            <a:ext cx="2894261" cy="14764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ZoneTexte 74">
            <a:extLst>
              <a:ext uri="{FF2B5EF4-FFF2-40B4-BE49-F238E27FC236}">
                <a16:creationId xmlns="" xmlns:a16="http://schemas.microsoft.com/office/drawing/2014/main" id="{0A158077-346E-4C0D-BB1B-B53CD457C144}"/>
              </a:ext>
            </a:extLst>
          </p:cNvPr>
          <p:cNvSpPr txBox="1"/>
          <p:nvPr/>
        </p:nvSpPr>
        <p:spPr>
          <a:xfrm>
            <a:off x="3401890" y="4626326"/>
            <a:ext cx="3084384" cy="523220"/>
          </a:xfrm>
          <a:prstGeom prst="rect">
            <a:avLst/>
          </a:prstGeom>
          <a:noFill/>
          <a:ln>
            <a:solidFill>
              <a:srgbClr val="33578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/>
              <a:t>1mL solution aqueuse d’amidon (5g/L) </a:t>
            </a:r>
          </a:p>
          <a:p>
            <a:pPr algn="ctr"/>
            <a:r>
              <a:rPr lang="fr-FR" sz="1400" dirty="0" smtClean="0"/>
              <a:t>+ 0,5 </a:t>
            </a:r>
            <a:r>
              <a:rPr lang="fr-FR" sz="1400" dirty="0" err="1" smtClean="0"/>
              <a:t>mL</a:t>
            </a:r>
            <a:r>
              <a:rPr lang="fr-FR" sz="1400" dirty="0" smtClean="0"/>
              <a:t> I</a:t>
            </a:r>
            <a:r>
              <a:rPr lang="fr-FR" sz="1400" baseline="-25000" dirty="0" smtClean="0"/>
              <a:t>2</a:t>
            </a:r>
            <a:r>
              <a:rPr lang="fr-FR" sz="1400" dirty="0" smtClean="0"/>
              <a:t> (1mmol/L)</a:t>
            </a:r>
            <a:endParaRPr lang="fr-FR" sz="1400" dirty="0"/>
          </a:p>
        </p:txBody>
      </p:sp>
      <p:pic>
        <p:nvPicPr>
          <p:cNvPr id="9" name="Image 8" descr="Capture d’écran 2020-05-14 à 19.46.5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354" y="546079"/>
            <a:ext cx="5507956" cy="63976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367872" y="498917"/>
            <a:ext cx="1598889" cy="14740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5" name="Picture 8" descr="D(+)-Maltose monohydrate, 25 g | null | Reagents for cell culture ...">
            <a:extLst>
              <a:ext uri="{FF2B5EF4-FFF2-40B4-BE49-F238E27FC236}">
                <a16:creationId xmlns="" xmlns:a16="http://schemas.microsoft.com/office/drawing/2014/main" id="{96F41173-C1BB-4CAD-BFF0-BE0F2AD6E2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25" t="10570" r="5593" b="12085"/>
          <a:stretch/>
        </p:blipFill>
        <p:spPr bwMode="auto">
          <a:xfrm>
            <a:off x="6849141" y="351510"/>
            <a:ext cx="2154531" cy="1088548"/>
          </a:xfrm>
          <a:prstGeom prst="rect">
            <a:avLst/>
          </a:prstGeom>
          <a:noFill/>
          <a:ln>
            <a:solidFill>
              <a:srgbClr val="000000"/>
            </a:solidFill>
            <a:prstDash val="dot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200" y="1258635"/>
            <a:ext cx="1911950" cy="1158134"/>
          </a:xfrm>
          <a:prstGeom prst="rect">
            <a:avLst/>
          </a:prstGeom>
          <a:ln>
            <a:solidFill>
              <a:srgbClr val="000000"/>
            </a:solidFill>
            <a:prstDash val="dot"/>
          </a:ln>
        </p:spPr>
      </p:pic>
      <p:sp>
        <p:nvSpPr>
          <p:cNvPr id="21" name="Accolade fermante 20"/>
          <p:cNvSpPr/>
          <p:nvPr/>
        </p:nvSpPr>
        <p:spPr>
          <a:xfrm rot="5400000">
            <a:off x="1434465" y="595267"/>
            <a:ext cx="294828" cy="105458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Accolade fermante 21"/>
          <p:cNvSpPr/>
          <p:nvPr/>
        </p:nvSpPr>
        <p:spPr>
          <a:xfrm>
            <a:off x="6418234" y="328832"/>
            <a:ext cx="215454" cy="1133904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5" name="Groupe 6">
            <a:extLst>
              <a:ext uri="{FF2B5EF4-FFF2-40B4-BE49-F238E27FC236}">
                <a16:creationId xmlns="" xmlns:a16="http://schemas.microsoft.com/office/drawing/2014/main" id="{18B66D43-0401-454F-BA35-62DC01213212}"/>
              </a:ext>
            </a:extLst>
          </p:cNvPr>
          <p:cNvGrpSpPr/>
          <p:nvPr/>
        </p:nvGrpSpPr>
        <p:grpSpPr>
          <a:xfrm>
            <a:off x="6671885" y="2563827"/>
            <a:ext cx="650464" cy="2090602"/>
            <a:chOff x="1932684" y="3018722"/>
            <a:chExt cx="790442" cy="2902382"/>
          </a:xfrm>
        </p:grpSpPr>
        <p:pic>
          <p:nvPicPr>
            <p:cNvPr id="86" name="Image 85">
              <a:extLst>
                <a:ext uri="{FF2B5EF4-FFF2-40B4-BE49-F238E27FC236}">
                  <a16:creationId xmlns="" xmlns:a16="http://schemas.microsoft.com/office/drawing/2014/main" id="{FFD162BA-A31A-417D-A8AF-1D0367809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992" r="37757" b="3608"/>
            <a:stretch/>
          </p:blipFill>
          <p:spPr>
            <a:xfrm>
              <a:off x="1932684" y="3018722"/>
              <a:ext cx="790442" cy="2902382"/>
            </a:xfrm>
            <a:prstGeom prst="rect">
              <a:avLst/>
            </a:prstGeom>
          </p:spPr>
        </p:pic>
        <p:sp>
          <p:nvSpPr>
            <p:cNvPr id="87" name="Rectangle 86">
              <a:extLst>
                <a:ext uri="{FF2B5EF4-FFF2-40B4-BE49-F238E27FC236}">
                  <a16:creationId xmlns="" xmlns:a16="http://schemas.microsoft.com/office/drawing/2014/main" id="{2893F0CD-60BF-4259-A1F0-A09AE6643741}"/>
                </a:ext>
              </a:extLst>
            </p:cNvPr>
            <p:cNvSpPr/>
            <p:nvPr/>
          </p:nvSpPr>
          <p:spPr>
            <a:xfrm>
              <a:off x="2166604" y="5113422"/>
              <a:ext cx="384397" cy="556212"/>
            </a:xfrm>
            <a:prstGeom prst="rect">
              <a:avLst/>
            </a:prstGeom>
            <a:solidFill>
              <a:srgbClr val="FFF0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Ellipse 87">
              <a:extLst>
                <a:ext uri="{FF2B5EF4-FFF2-40B4-BE49-F238E27FC236}">
                  <a16:creationId xmlns="" xmlns:a16="http://schemas.microsoft.com/office/drawing/2014/main" id="{ADA5BF58-B598-4431-8F55-5890F2DACE19}"/>
                </a:ext>
              </a:extLst>
            </p:cNvPr>
            <p:cNvSpPr/>
            <p:nvPr/>
          </p:nvSpPr>
          <p:spPr>
            <a:xfrm>
              <a:off x="2166604" y="5503259"/>
              <a:ext cx="384397" cy="350678"/>
            </a:xfrm>
            <a:prstGeom prst="ellipse">
              <a:avLst/>
            </a:prstGeom>
            <a:solidFill>
              <a:srgbClr val="FFF0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9" name="Groupe 57">
            <a:extLst>
              <a:ext uri="{FF2B5EF4-FFF2-40B4-BE49-F238E27FC236}">
                <a16:creationId xmlns="" xmlns:a16="http://schemas.microsoft.com/office/drawing/2014/main" id="{B8540213-22CE-495C-A32C-6BA635ED148E}"/>
              </a:ext>
            </a:extLst>
          </p:cNvPr>
          <p:cNvGrpSpPr/>
          <p:nvPr/>
        </p:nvGrpSpPr>
        <p:grpSpPr>
          <a:xfrm>
            <a:off x="6645027" y="3234226"/>
            <a:ext cx="1347299" cy="1503519"/>
            <a:chOff x="1263069" y="2603749"/>
            <a:chExt cx="2055628" cy="1503519"/>
          </a:xfrm>
        </p:grpSpPr>
        <p:cxnSp>
          <p:nvCxnSpPr>
            <p:cNvPr id="90" name="Connecteur droit 89">
              <a:extLst>
                <a:ext uri="{FF2B5EF4-FFF2-40B4-BE49-F238E27FC236}">
                  <a16:creationId xmlns="" xmlns:a16="http://schemas.microsoft.com/office/drawing/2014/main" id="{9EE31DA2-D9D5-4E15-A5FA-7E0567DB94CF}"/>
                </a:ext>
              </a:extLst>
            </p:cNvPr>
            <p:cNvCxnSpPr/>
            <p:nvPr/>
          </p:nvCxnSpPr>
          <p:spPr>
            <a:xfrm>
              <a:off x="1263069" y="2630820"/>
              <a:ext cx="0" cy="1476448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Connecteur droit 90">
              <a:extLst>
                <a:ext uri="{FF2B5EF4-FFF2-40B4-BE49-F238E27FC236}">
                  <a16:creationId xmlns="" xmlns:a16="http://schemas.microsoft.com/office/drawing/2014/main" id="{74311AA0-5D23-4AAA-87DE-359F437AC9AB}"/>
                </a:ext>
              </a:extLst>
            </p:cNvPr>
            <p:cNvCxnSpPr/>
            <p:nvPr/>
          </p:nvCxnSpPr>
          <p:spPr>
            <a:xfrm>
              <a:off x="3318697" y="2603749"/>
              <a:ext cx="0" cy="1476448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Connecteur droit 91">
              <a:extLst>
                <a:ext uri="{FF2B5EF4-FFF2-40B4-BE49-F238E27FC236}">
                  <a16:creationId xmlns="" xmlns:a16="http://schemas.microsoft.com/office/drawing/2014/main" id="{6A0F9A68-816E-432D-8052-701F8810FA21}"/>
                </a:ext>
              </a:extLst>
            </p:cNvPr>
            <p:cNvCxnSpPr>
              <a:cxnSpLocks/>
            </p:cNvCxnSpPr>
            <p:nvPr/>
          </p:nvCxnSpPr>
          <p:spPr>
            <a:xfrm>
              <a:off x="1263069" y="4074341"/>
              <a:ext cx="2055628" cy="5856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3" name="Rectangle 92">
              <a:extLst>
                <a:ext uri="{FF2B5EF4-FFF2-40B4-BE49-F238E27FC236}">
                  <a16:creationId xmlns="" xmlns:a16="http://schemas.microsoft.com/office/drawing/2014/main" id="{DB6C8CB6-2822-4159-B824-917F6AB16650}"/>
                </a:ext>
              </a:extLst>
            </p:cNvPr>
            <p:cNvSpPr/>
            <p:nvPr/>
          </p:nvSpPr>
          <p:spPr>
            <a:xfrm>
              <a:off x="1287344" y="2817165"/>
              <a:ext cx="2013067" cy="1230105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6" name="Groupe 32">
            <a:extLst>
              <a:ext uri="{FF2B5EF4-FFF2-40B4-BE49-F238E27FC236}">
                <a16:creationId xmlns="" xmlns:a16="http://schemas.microsoft.com/office/drawing/2014/main" id="{76F1247D-4532-45FB-8B16-5EF756D1D7E4}"/>
              </a:ext>
            </a:extLst>
          </p:cNvPr>
          <p:cNvGrpSpPr/>
          <p:nvPr/>
        </p:nvGrpSpPr>
        <p:grpSpPr>
          <a:xfrm>
            <a:off x="5824794" y="2545926"/>
            <a:ext cx="571500" cy="2090602"/>
            <a:chOff x="215901" y="1709447"/>
            <a:chExt cx="571500" cy="2090602"/>
          </a:xfrm>
        </p:grpSpPr>
        <p:pic>
          <p:nvPicPr>
            <p:cNvPr id="94" name="Image 93">
              <a:extLst>
                <a:ext uri="{FF2B5EF4-FFF2-40B4-BE49-F238E27FC236}">
                  <a16:creationId xmlns="" xmlns:a16="http://schemas.microsoft.com/office/drawing/2014/main" id="{0EDB6AE1-2739-4380-80E2-3D03EE5054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3" r="38635" b="3608"/>
            <a:stretch/>
          </p:blipFill>
          <p:spPr>
            <a:xfrm>
              <a:off x="215901" y="1709447"/>
              <a:ext cx="571500" cy="2090602"/>
            </a:xfrm>
            <a:prstGeom prst="rect">
              <a:avLst/>
            </a:prstGeom>
          </p:spPr>
        </p:pic>
        <p:sp>
          <p:nvSpPr>
            <p:cNvPr id="95" name="Rectangle 94">
              <a:extLst>
                <a:ext uri="{FF2B5EF4-FFF2-40B4-BE49-F238E27FC236}">
                  <a16:creationId xmlns="" xmlns:a16="http://schemas.microsoft.com/office/drawing/2014/main" id="{B890A96C-16A1-4836-8127-39503A86851E}"/>
                </a:ext>
              </a:extLst>
            </p:cNvPr>
            <p:cNvSpPr/>
            <p:nvPr/>
          </p:nvSpPr>
          <p:spPr>
            <a:xfrm>
              <a:off x="358723" y="3215237"/>
              <a:ext cx="316325" cy="400643"/>
            </a:xfrm>
            <a:prstGeom prst="rect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" name="Ellipse 95">
              <a:extLst>
                <a:ext uri="{FF2B5EF4-FFF2-40B4-BE49-F238E27FC236}">
                  <a16:creationId xmlns="" xmlns:a16="http://schemas.microsoft.com/office/drawing/2014/main" id="{F5221569-AEFD-4962-9321-3D819DBD73C8}"/>
                </a:ext>
              </a:extLst>
            </p:cNvPr>
            <p:cNvSpPr/>
            <p:nvPr/>
          </p:nvSpPr>
          <p:spPr>
            <a:xfrm>
              <a:off x="358723" y="3496039"/>
              <a:ext cx="316325" cy="252595"/>
            </a:xfrm>
            <a:prstGeom prst="ellipse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" name="ZoneTexte 3"/>
          <p:cNvSpPr txBox="1"/>
          <p:nvPr/>
        </p:nvSpPr>
        <p:spPr>
          <a:xfrm>
            <a:off x="1576211" y="3390373"/>
            <a:ext cx="7418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 err="1" smtClean="0"/>
              <a:t>T</a:t>
            </a:r>
            <a:r>
              <a:rPr lang="fr-FR" sz="1400" i="1" dirty="0" smtClean="0"/>
              <a:t>=37°C</a:t>
            </a:r>
            <a:endParaRPr lang="fr-FR" sz="1400" i="1" dirty="0"/>
          </a:p>
        </p:txBody>
      </p:sp>
      <p:cxnSp>
        <p:nvCxnSpPr>
          <p:cNvPr id="6" name="Connecteur droit avec flèche 5"/>
          <p:cNvCxnSpPr>
            <a:stCxn id="75" idx="0"/>
          </p:cNvCxnSpPr>
          <p:nvPr/>
        </p:nvCxnSpPr>
        <p:spPr>
          <a:xfrm flipH="1" flipV="1">
            <a:off x="3107063" y="4252138"/>
            <a:ext cx="1837019" cy="374188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onnecteur droit avec flèche 99"/>
          <p:cNvCxnSpPr>
            <a:stCxn id="75" idx="0"/>
          </p:cNvCxnSpPr>
          <p:nvPr/>
        </p:nvCxnSpPr>
        <p:spPr>
          <a:xfrm flipH="1" flipV="1">
            <a:off x="3640024" y="4230114"/>
            <a:ext cx="1304058" cy="396212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ZoneTexte 100"/>
          <p:cNvSpPr txBox="1"/>
          <p:nvPr/>
        </p:nvSpPr>
        <p:spPr>
          <a:xfrm>
            <a:off x="7296356" y="4336505"/>
            <a:ext cx="7418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 err="1"/>
              <a:t>T</a:t>
            </a:r>
            <a:r>
              <a:rPr lang="fr-FR" sz="1400" i="1" dirty="0"/>
              <a:t>=85°C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0" y="3900629"/>
            <a:ext cx="1393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1mL solution</a:t>
            </a:r>
          </a:p>
          <a:p>
            <a:r>
              <a:rPr lang="fr-FR" dirty="0" smtClean="0"/>
              <a:t>d’amylase</a:t>
            </a:r>
            <a:endParaRPr lang="fr-FR" dirty="0"/>
          </a:p>
        </p:txBody>
      </p:sp>
      <p:cxnSp>
        <p:nvCxnSpPr>
          <p:cNvPr id="102" name="Connecteur droit avec flèche 101"/>
          <p:cNvCxnSpPr/>
          <p:nvPr/>
        </p:nvCxnSpPr>
        <p:spPr>
          <a:xfrm flipH="1" flipV="1">
            <a:off x="7024215" y="4211776"/>
            <a:ext cx="1106301" cy="0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Connecteur droit avec flèche 102"/>
          <p:cNvCxnSpPr/>
          <p:nvPr/>
        </p:nvCxnSpPr>
        <p:spPr>
          <a:xfrm>
            <a:off x="1580502" y="4193704"/>
            <a:ext cx="800822" cy="1740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ZoneTexte 103"/>
          <p:cNvSpPr txBox="1"/>
          <p:nvPr/>
        </p:nvSpPr>
        <p:spPr>
          <a:xfrm>
            <a:off x="8101483" y="3792231"/>
            <a:ext cx="11316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1mL </a:t>
            </a:r>
          </a:p>
          <a:p>
            <a:r>
              <a:rPr lang="fr-FR" dirty="0" smtClean="0"/>
              <a:t>solution</a:t>
            </a:r>
          </a:p>
          <a:p>
            <a:r>
              <a:rPr lang="fr-FR" dirty="0" smtClean="0"/>
              <a:t>d’amylase</a:t>
            </a:r>
            <a:endParaRPr lang="fr-FR" dirty="0"/>
          </a:p>
        </p:txBody>
      </p:sp>
      <p:sp>
        <p:nvSpPr>
          <p:cNvPr id="53" name="Arc 52">
            <a:extLst>
              <a:ext uri="{FF2B5EF4-FFF2-40B4-BE49-F238E27FC236}">
                <a16:creationId xmlns="" xmlns:a16="http://schemas.microsoft.com/office/drawing/2014/main" id="{2BB34AC9-8F3B-4FBB-9699-8D1870425774}"/>
              </a:ext>
            </a:extLst>
          </p:cNvPr>
          <p:cNvSpPr/>
          <p:nvPr/>
        </p:nvSpPr>
        <p:spPr>
          <a:xfrm>
            <a:off x="6123404" y="2143078"/>
            <a:ext cx="861812" cy="703020"/>
          </a:xfrm>
          <a:prstGeom prst="arc">
            <a:avLst>
              <a:gd name="adj1" fmla="val 10653160"/>
              <a:gd name="adj2" fmla="val 21579342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Arc 53">
            <a:extLst>
              <a:ext uri="{FF2B5EF4-FFF2-40B4-BE49-F238E27FC236}">
                <a16:creationId xmlns="" xmlns:a16="http://schemas.microsoft.com/office/drawing/2014/main" id="{4A521114-9965-4B58-AE4D-7DB73232A2A7}"/>
              </a:ext>
            </a:extLst>
          </p:cNvPr>
          <p:cNvSpPr/>
          <p:nvPr/>
        </p:nvSpPr>
        <p:spPr>
          <a:xfrm>
            <a:off x="2356452" y="1746212"/>
            <a:ext cx="727930" cy="1791568"/>
          </a:xfrm>
          <a:prstGeom prst="arc">
            <a:avLst>
              <a:gd name="adj1" fmla="val 10029631"/>
              <a:gd name="adj2" fmla="val 19206418"/>
            </a:avLst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/>
          <p:cNvSpPr txBox="1"/>
          <p:nvPr/>
        </p:nvSpPr>
        <p:spPr>
          <a:xfrm>
            <a:off x="3220452" y="2245130"/>
            <a:ext cx="1113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Tube témoin</a:t>
            </a:r>
            <a:endParaRPr lang="fr-FR" sz="1400" dirty="0"/>
          </a:p>
        </p:txBody>
      </p:sp>
      <p:sp>
        <p:nvSpPr>
          <p:cNvPr id="25" name="ZoneTexte 24"/>
          <p:cNvSpPr txBox="1"/>
          <p:nvPr/>
        </p:nvSpPr>
        <p:spPr>
          <a:xfrm>
            <a:off x="2426682" y="1372023"/>
            <a:ext cx="584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t</a:t>
            </a:r>
            <a:r>
              <a:rPr lang="fr-FR" dirty="0" smtClean="0"/>
              <a:t>=0s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6066705" y="1734872"/>
            <a:ext cx="584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t</a:t>
            </a:r>
            <a:r>
              <a:rPr lang="fr-FR" dirty="0" smtClean="0"/>
              <a:t>=0s</a:t>
            </a:r>
            <a:endParaRPr lang="fr-FR" dirty="0"/>
          </a:p>
        </p:txBody>
      </p:sp>
      <p:grpSp>
        <p:nvGrpSpPr>
          <p:cNvPr id="81" name="Groupe 32">
            <a:extLst>
              <a:ext uri="{FF2B5EF4-FFF2-40B4-BE49-F238E27FC236}">
                <a16:creationId xmlns="" xmlns:a16="http://schemas.microsoft.com/office/drawing/2014/main" id="{76F1247D-4532-45FB-8B16-5EF756D1D7E4}"/>
              </a:ext>
            </a:extLst>
          </p:cNvPr>
          <p:cNvGrpSpPr/>
          <p:nvPr/>
        </p:nvGrpSpPr>
        <p:grpSpPr>
          <a:xfrm>
            <a:off x="5251457" y="2550919"/>
            <a:ext cx="571500" cy="2090602"/>
            <a:chOff x="215901" y="1709447"/>
            <a:chExt cx="571500" cy="2090602"/>
          </a:xfrm>
        </p:grpSpPr>
        <p:pic>
          <p:nvPicPr>
            <p:cNvPr id="82" name="Image 81">
              <a:extLst>
                <a:ext uri="{FF2B5EF4-FFF2-40B4-BE49-F238E27FC236}">
                  <a16:creationId xmlns="" xmlns:a16="http://schemas.microsoft.com/office/drawing/2014/main" id="{0EDB6AE1-2739-4380-80E2-3D03EE5054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3" r="38635" b="3608"/>
            <a:stretch/>
          </p:blipFill>
          <p:spPr>
            <a:xfrm>
              <a:off x="215901" y="1709447"/>
              <a:ext cx="571500" cy="2090602"/>
            </a:xfrm>
            <a:prstGeom prst="rect">
              <a:avLst/>
            </a:prstGeom>
          </p:spPr>
        </p:pic>
        <p:sp>
          <p:nvSpPr>
            <p:cNvPr id="83" name="Rectangle 82">
              <a:extLst>
                <a:ext uri="{FF2B5EF4-FFF2-40B4-BE49-F238E27FC236}">
                  <a16:creationId xmlns="" xmlns:a16="http://schemas.microsoft.com/office/drawing/2014/main" id="{B890A96C-16A1-4836-8127-39503A86851E}"/>
                </a:ext>
              </a:extLst>
            </p:cNvPr>
            <p:cNvSpPr/>
            <p:nvPr/>
          </p:nvSpPr>
          <p:spPr>
            <a:xfrm>
              <a:off x="358723" y="3215237"/>
              <a:ext cx="316325" cy="400643"/>
            </a:xfrm>
            <a:prstGeom prst="rect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" name="Ellipse 83">
              <a:extLst>
                <a:ext uri="{FF2B5EF4-FFF2-40B4-BE49-F238E27FC236}">
                  <a16:creationId xmlns="" xmlns:a16="http://schemas.microsoft.com/office/drawing/2014/main" id="{F5221569-AEFD-4962-9321-3D819DBD73C8}"/>
                </a:ext>
              </a:extLst>
            </p:cNvPr>
            <p:cNvSpPr/>
            <p:nvPr/>
          </p:nvSpPr>
          <p:spPr>
            <a:xfrm>
              <a:off x="358723" y="3496039"/>
              <a:ext cx="316325" cy="252595"/>
            </a:xfrm>
            <a:prstGeom prst="ellipse">
              <a:avLst/>
            </a:prstGeom>
            <a:solidFill>
              <a:srgbClr val="335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97" name="Connecteur droit avec flèche 96"/>
          <p:cNvCxnSpPr/>
          <p:nvPr/>
        </p:nvCxnSpPr>
        <p:spPr>
          <a:xfrm flipV="1">
            <a:off x="4926388" y="4240800"/>
            <a:ext cx="664055" cy="379180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Connecteur droit avec flèche 97"/>
          <p:cNvCxnSpPr/>
          <p:nvPr/>
        </p:nvCxnSpPr>
        <p:spPr>
          <a:xfrm flipV="1">
            <a:off x="4944356" y="4278798"/>
            <a:ext cx="1166876" cy="346175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" name="ZoneTexte 104"/>
          <p:cNvSpPr txBox="1"/>
          <p:nvPr/>
        </p:nvSpPr>
        <p:spPr>
          <a:xfrm>
            <a:off x="4926382" y="2227444"/>
            <a:ext cx="1113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Tube témoin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3747630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E625CA2E-6897-4A8B-935A-AFDCFA95C6D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425344" y="4642232"/>
            <a:ext cx="984019" cy="273928"/>
          </a:xfrm>
          <a:prstGeom prst="rect">
            <a:avLst/>
          </a:prstGeom>
        </p:spPr>
        <p:txBody>
          <a:bodyPr/>
          <a:lstStyle/>
          <a:p>
            <a:fld id="{9A31F701-4968-46AE-B777-6FB50F0714C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Titre 3">
            <a:extLst>
              <a:ext uri="{FF2B5EF4-FFF2-40B4-BE49-F238E27FC236}">
                <a16:creationId xmlns="" xmlns:a16="http://schemas.microsoft.com/office/drawing/2014/main" id="{8F862352-F481-41E6-88D7-74B3FA6C0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/>
              <a:t>La carvone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FBEDF52D-F83F-4CDB-958B-48D5B5EF0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165" y="1034629"/>
            <a:ext cx="1925093" cy="296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5052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2426A246-9374-4457-BC3D-088DB8520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primaire d’une protéine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29CCB009-362E-4D39-9811-E37600AAC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8347" y="1391131"/>
            <a:ext cx="4787307" cy="299299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="" xmlns:a16="http://schemas.microsoft.com/office/drawing/2014/main" id="{85EF173B-35C1-4C79-9C8D-55FCCF387EC1}"/>
              </a:ext>
            </a:extLst>
          </p:cNvPr>
          <p:cNvSpPr txBox="1"/>
          <p:nvPr/>
        </p:nvSpPr>
        <p:spPr>
          <a:xfrm>
            <a:off x="1744545" y="4222372"/>
            <a:ext cx="5188226" cy="40780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fr-FR" sz="1100" dirty="0"/>
              <a:t>F.AVENIER. </a:t>
            </a:r>
            <a:r>
              <a:rPr lang="fr-FR" sz="1100" i="1" dirty="0"/>
              <a:t>Molécules d’intérêt Biologique. </a:t>
            </a:r>
            <a:r>
              <a:rPr lang="fr-FR" sz="1100" dirty="0"/>
              <a:t>Cours Magistère de physique Fondamentale. 2018 </a:t>
            </a:r>
            <a:r>
              <a:rPr lang="fr-FR" sz="1100" i="1" dirty="0"/>
              <a:t> </a:t>
            </a:r>
            <a:endParaRPr lang="fr-FR" sz="1100" dirty="0"/>
          </a:p>
        </p:txBody>
      </p:sp>
    </p:spTree>
    <p:extLst>
      <p:ext uri="{BB962C8B-B14F-4D97-AF65-F5344CB8AC3E}">
        <p14:creationId xmlns:p14="http://schemas.microsoft.com/office/powerpoint/2010/main" val="14177480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397D8BBD-A35D-474E-8376-064D21E72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secondaire d’une protéine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D9EDF3FB-325F-4C05-A8E7-796059FB2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1501273"/>
            <a:ext cx="2594113" cy="241008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="" xmlns:a16="http://schemas.microsoft.com/office/drawing/2014/main" id="{5723B767-653C-406F-95EA-012A6704A8FB}"/>
              </a:ext>
            </a:extLst>
          </p:cNvPr>
          <p:cNvSpPr txBox="1"/>
          <p:nvPr/>
        </p:nvSpPr>
        <p:spPr>
          <a:xfrm>
            <a:off x="1316719" y="3970663"/>
            <a:ext cx="898736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fr-FR" dirty="0"/>
              <a:t>Hélice </a:t>
            </a:r>
            <a:r>
              <a:rPr lang="el-GR" dirty="0"/>
              <a:t>α</a:t>
            </a:r>
            <a:endParaRPr lang="fr-FR" dirty="0"/>
          </a:p>
        </p:txBody>
      </p:sp>
      <p:pic>
        <p:nvPicPr>
          <p:cNvPr id="1026" name="Picture 2" descr="Structure et fonction des protéines - Cours de biologie, sur eBiologie">
            <a:extLst>
              <a:ext uri="{FF2B5EF4-FFF2-40B4-BE49-F238E27FC236}">
                <a16:creationId xmlns="" xmlns:a16="http://schemas.microsoft.com/office/drawing/2014/main" id="{2801EA82-4ECF-4FDB-BB5E-1DDC1924BD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27"/>
          <a:stretch/>
        </p:blipFill>
        <p:spPr bwMode="auto">
          <a:xfrm>
            <a:off x="5525349" y="1471618"/>
            <a:ext cx="2795691" cy="2469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="" xmlns:a16="http://schemas.microsoft.com/office/drawing/2014/main" id="{A7BBDCEA-13D0-468A-A482-909FAD2BD20A}"/>
              </a:ext>
            </a:extLst>
          </p:cNvPr>
          <p:cNvSpPr txBox="1"/>
          <p:nvPr/>
        </p:nvSpPr>
        <p:spPr>
          <a:xfrm>
            <a:off x="6923195" y="3970662"/>
            <a:ext cx="1096882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fr-FR" dirty="0"/>
              <a:t>Feuillets </a:t>
            </a:r>
            <a:r>
              <a:rPr lang="el-GR" dirty="0"/>
              <a:t>β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="" xmlns:a16="http://schemas.microsoft.com/office/drawing/2014/main" id="{3DFA45C7-9F94-4145-AF0D-64D666CF8DCE}"/>
              </a:ext>
            </a:extLst>
          </p:cNvPr>
          <p:cNvSpPr txBox="1"/>
          <p:nvPr/>
        </p:nvSpPr>
        <p:spPr>
          <a:xfrm>
            <a:off x="5525350" y="4539597"/>
            <a:ext cx="3896138" cy="2078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fr-FR" sz="900" dirty="0">
                <a:hlinkClick r:id="rId4"/>
              </a:rPr>
              <a:t>https://www.ebiologie.fr/cours/s/163/structure-et-fonction-des-proteines</a:t>
            </a:r>
            <a:endParaRPr lang="fr-FR" sz="900" dirty="0"/>
          </a:p>
        </p:txBody>
      </p:sp>
      <p:sp>
        <p:nvSpPr>
          <p:cNvPr id="10" name="ZoneTexte 9">
            <a:extLst>
              <a:ext uri="{FF2B5EF4-FFF2-40B4-BE49-F238E27FC236}">
                <a16:creationId xmlns="" xmlns:a16="http://schemas.microsoft.com/office/drawing/2014/main" id="{BEB4B868-E0CF-4648-956C-7EC7D762C4CB}"/>
              </a:ext>
            </a:extLst>
          </p:cNvPr>
          <p:cNvSpPr txBox="1"/>
          <p:nvPr/>
        </p:nvSpPr>
        <p:spPr>
          <a:xfrm>
            <a:off x="0" y="4568629"/>
            <a:ext cx="5188226" cy="2078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fr-FR" sz="900" dirty="0"/>
              <a:t>F.AVENIER. </a:t>
            </a:r>
            <a:r>
              <a:rPr lang="fr-FR" sz="900" i="1" dirty="0"/>
              <a:t>Molécules d’intérêt Biologique. </a:t>
            </a:r>
            <a:r>
              <a:rPr lang="fr-FR" sz="900" dirty="0"/>
              <a:t>Cours Magistère de physique Fondamentale. 2018 </a:t>
            </a:r>
            <a:r>
              <a:rPr lang="fr-FR" sz="900" i="1" dirty="0"/>
              <a:t> </a:t>
            </a:r>
            <a:endParaRPr lang="fr-FR" sz="900" dirty="0"/>
          </a:p>
        </p:txBody>
      </p:sp>
    </p:spTree>
    <p:extLst>
      <p:ext uri="{BB962C8B-B14F-4D97-AF65-F5344CB8AC3E}">
        <p14:creationId xmlns:p14="http://schemas.microsoft.com/office/powerpoint/2010/main" val="33974906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55A50F52-7C53-4025-AC2E-37EF6D2F5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Structure tertiaire d’une </a:t>
            </a:r>
            <a:r>
              <a:rPr lang="fr-FR" dirty="0" smtClean="0"/>
              <a:t>protéine (Structure </a:t>
            </a:r>
            <a:r>
              <a:rPr lang="fr-FR" dirty="0"/>
              <a:t>tertiaire de </a:t>
            </a:r>
            <a:r>
              <a:rPr lang="fr-FR" dirty="0" smtClean="0"/>
              <a:t>l’amylase)</a:t>
            </a:r>
            <a:endParaRPr lang="fr-FR" dirty="0"/>
          </a:p>
        </p:txBody>
      </p:sp>
      <p:pic>
        <p:nvPicPr>
          <p:cNvPr id="2050" name="Picture 2" descr="Description de cette image, également commentée ci-après">
            <a:extLst>
              <a:ext uri="{FF2B5EF4-FFF2-40B4-BE49-F238E27FC236}">
                <a16:creationId xmlns="" xmlns:a16="http://schemas.microsoft.com/office/drawing/2014/main" id="{D88CE047-0F2D-4401-8AD7-DC49C17D3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423" y="1243750"/>
            <a:ext cx="3007694" cy="295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3D8CA5FC-43C6-4058-A8AA-ACB810B99FCB}"/>
              </a:ext>
            </a:extLst>
          </p:cNvPr>
          <p:cNvSpPr/>
          <p:nvPr/>
        </p:nvSpPr>
        <p:spPr>
          <a:xfrm>
            <a:off x="1684776" y="4266359"/>
            <a:ext cx="5327374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fr-FR" dirty="0">
                <a:hlinkClick r:id="rId3"/>
              </a:rPr>
              <a:t>https://fr.wikipedia.org/wiki/Amylase#/media/Fichier:2xfr_b_amylase.png</a:t>
            </a:r>
            <a:endParaRPr lang="fr-FR" dirty="0"/>
          </a:p>
        </p:txBody>
      </p:sp>
      <p:sp>
        <p:nvSpPr>
          <p:cNvPr id="6" name="Ellipse 5">
            <a:extLst>
              <a:ext uri="{FF2B5EF4-FFF2-40B4-BE49-F238E27FC236}">
                <a16:creationId xmlns="" xmlns:a16="http://schemas.microsoft.com/office/drawing/2014/main" id="{C346AE8D-DD62-4088-9215-82F950E3BA98}"/>
              </a:ext>
            </a:extLst>
          </p:cNvPr>
          <p:cNvSpPr/>
          <p:nvPr/>
        </p:nvSpPr>
        <p:spPr>
          <a:xfrm>
            <a:off x="4511996" y="1448436"/>
            <a:ext cx="516835" cy="1225112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 dirty="0"/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="" xmlns:a16="http://schemas.microsoft.com/office/drawing/2014/main" id="{F68E5A7A-6737-4630-8F6B-273E12AADAB2}"/>
              </a:ext>
            </a:extLst>
          </p:cNvPr>
          <p:cNvCxnSpPr/>
          <p:nvPr/>
        </p:nvCxnSpPr>
        <p:spPr>
          <a:xfrm flipH="1">
            <a:off x="5028831" y="2007420"/>
            <a:ext cx="64604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="" xmlns:a16="http://schemas.microsoft.com/office/drawing/2014/main" id="{5360E8C7-1689-4E8D-8F1A-1954B95DA9F4}"/>
              </a:ext>
            </a:extLst>
          </p:cNvPr>
          <p:cNvSpPr txBox="1"/>
          <p:nvPr/>
        </p:nvSpPr>
        <p:spPr>
          <a:xfrm>
            <a:off x="5701644" y="1868877"/>
            <a:ext cx="898736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fr-FR" dirty="0"/>
              <a:t>Hélice </a:t>
            </a:r>
            <a:r>
              <a:rPr lang="el-GR" dirty="0"/>
              <a:t>α</a:t>
            </a:r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0625DD57-8718-4B03-85E1-7CAF81690E9B}"/>
              </a:ext>
            </a:extLst>
          </p:cNvPr>
          <p:cNvSpPr/>
          <p:nvPr/>
        </p:nvSpPr>
        <p:spPr>
          <a:xfrm>
            <a:off x="3120518" y="3130889"/>
            <a:ext cx="904461" cy="35791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="" xmlns:a16="http://schemas.microsoft.com/office/drawing/2014/main" id="{4C8D19A0-687E-4690-B678-A234DFA610A9}"/>
              </a:ext>
            </a:extLst>
          </p:cNvPr>
          <p:cNvCxnSpPr>
            <a:cxnSpLocks/>
          </p:cNvCxnSpPr>
          <p:nvPr/>
        </p:nvCxnSpPr>
        <p:spPr>
          <a:xfrm flipH="1">
            <a:off x="4024980" y="3324405"/>
            <a:ext cx="1676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="" xmlns:a16="http://schemas.microsoft.com/office/drawing/2014/main" id="{D7A06213-B265-4134-8A77-E3E1AFBAAA36}"/>
              </a:ext>
            </a:extLst>
          </p:cNvPr>
          <p:cNvSpPr txBox="1"/>
          <p:nvPr/>
        </p:nvSpPr>
        <p:spPr>
          <a:xfrm>
            <a:off x="5701643" y="3160650"/>
            <a:ext cx="1096882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fr-FR" dirty="0"/>
              <a:t>Feuillets </a:t>
            </a:r>
            <a:r>
              <a:rPr lang="el-GR" dirty="0"/>
              <a:t>β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809262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4FB07530-C0B3-474B-A3A6-9F66AEA853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425344" y="4642232"/>
            <a:ext cx="984019" cy="273928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5DCDE7BD-32CD-4F7C-80B1-F6C8A6D1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6345"/>
            <a:ext cx="8585200" cy="694497"/>
          </a:xfrm>
        </p:spPr>
        <p:txBody>
          <a:bodyPr/>
          <a:lstStyle/>
          <a:p>
            <a:r>
              <a:rPr lang="fr-FR" sz="2800" dirty="0"/>
              <a:t>Structure quaternaire de l’amylase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EB0A6C72-31AE-46A7-8713-2809DEDD5B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933" y="749976"/>
            <a:ext cx="2896133" cy="3924300"/>
          </a:xfrm>
          <a:prstGeom prst="rect">
            <a:avLst/>
          </a:prstGeom>
        </p:spPr>
      </p:pic>
      <p:sp>
        <p:nvSpPr>
          <p:cNvPr id="6" name="Accolade fermante 5">
            <a:extLst>
              <a:ext uri="{FF2B5EF4-FFF2-40B4-BE49-F238E27FC236}">
                <a16:creationId xmlns="" xmlns:a16="http://schemas.microsoft.com/office/drawing/2014/main" id="{2E15768C-82B9-4F3D-9EA3-9A38FB92A5CC}"/>
              </a:ext>
            </a:extLst>
          </p:cNvPr>
          <p:cNvSpPr/>
          <p:nvPr/>
        </p:nvSpPr>
        <p:spPr>
          <a:xfrm>
            <a:off x="5930900" y="977900"/>
            <a:ext cx="215900" cy="1333500"/>
          </a:xfrm>
          <a:prstGeom prst="rightBrace">
            <a:avLst/>
          </a:prstGeom>
          <a:ln>
            <a:solidFill>
              <a:srgbClr val="C0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="" xmlns:a16="http://schemas.microsoft.com/office/drawing/2014/main" id="{DB78B316-A482-4D0B-884D-16386FCD2C73}"/>
              </a:ext>
            </a:extLst>
          </p:cNvPr>
          <p:cNvSpPr txBox="1"/>
          <p:nvPr/>
        </p:nvSpPr>
        <p:spPr>
          <a:xfrm>
            <a:off x="6146800" y="1466316"/>
            <a:ext cx="246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une structure tertiaire </a:t>
            </a:r>
          </a:p>
        </p:txBody>
      </p:sp>
      <p:sp>
        <p:nvSpPr>
          <p:cNvPr id="8" name="Accolade fermante 7">
            <a:extLst>
              <a:ext uri="{FF2B5EF4-FFF2-40B4-BE49-F238E27FC236}">
                <a16:creationId xmlns="" xmlns:a16="http://schemas.microsoft.com/office/drawing/2014/main" id="{C0199D82-41F0-4DBE-BAF6-3EBBD06B7344}"/>
              </a:ext>
            </a:extLst>
          </p:cNvPr>
          <p:cNvSpPr/>
          <p:nvPr/>
        </p:nvSpPr>
        <p:spPr>
          <a:xfrm>
            <a:off x="5207000" y="3853014"/>
            <a:ext cx="215900" cy="694497"/>
          </a:xfrm>
          <a:prstGeom prst="rightBrace">
            <a:avLst/>
          </a:prstGeom>
          <a:ln>
            <a:solidFill>
              <a:srgbClr val="7030A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="" xmlns:a16="http://schemas.microsoft.com/office/drawing/2014/main" id="{1253E118-66E9-4BB8-A566-6FF815334A01}"/>
              </a:ext>
            </a:extLst>
          </p:cNvPr>
          <p:cNvSpPr txBox="1"/>
          <p:nvPr/>
        </p:nvSpPr>
        <p:spPr>
          <a:xfrm>
            <a:off x="5422900" y="401559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Une autre structure tertiaire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="" xmlns:a16="http://schemas.microsoft.com/office/drawing/2014/main" id="{BA6880C3-B9F0-4B59-814D-67E9AB8B20DD}"/>
              </a:ext>
            </a:extLst>
          </p:cNvPr>
          <p:cNvCxnSpPr/>
          <p:nvPr/>
        </p:nvCxnSpPr>
        <p:spPr>
          <a:xfrm>
            <a:off x="2463800" y="2222500"/>
            <a:ext cx="1003300" cy="254000"/>
          </a:xfrm>
          <a:prstGeom prst="straightConnector1">
            <a:avLst/>
          </a:prstGeom>
          <a:ln w="285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="" xmlns:a16="http://schemas.microsoft.com/office/drawing/2014/main" id="{7A2FB4DD-97FB-4AC0-AFE5-E259D54CF355}"/>
              </a:ext>
            </a:extLst>
          </p:cNvPr>
          <p:cNvSpPr txBox="1"/>
          <p:nvPr/>
        </p:nvSpPr>
        <p:spPr>
          <a:xfrm>
            <a:off x="177799" y="1853168"/>
            <a:ext cx="311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Structure secondaire en hélice</a:t>
            </a:r>
          </a:p>
        </p:txBody>
      </p:sp>
    </p:spTree>
    <p:extLst>
      <p:ext uri="{BB962C8B-B14F-4D97-AF65-F5344CB8AC3E}">
        <p14:creationId xmlns:p14="http://schemas.microsoft.com/office/powerpoint/2010/main" val="25276099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EACB2DA8-D13B-40DB-90D8-2900DDA2C95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425344" y="4642232"/>
            <a:ext cx="984019" cy="273928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BCD2C655-590B-4C83-9116-341E3782C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8110364" cy="694497"/>
          </a:xfrm>
        </p:spPr>
        <p:txBody>
          <a:bodyPr/>
          <a:lstStyle/>
          <a:p>
            <a:r>
              <a:rPr lang="fr-FR" sz="2800" dirty="0"/>
              <a:t>La maladie de la « vache folle »</a:t>
            </a:r>
          </a:p>
        </p:txBody>
      </p:sp>
      <p:pic>
        <p:nvPicPr>
          <p:cNvPr id="4" name="Espace réservé du contenu 5">
            <a:extLst>
              <a:ext uri="{FF2B5EF4-FFF2-40B4-BE49-F238E27FC236}">
                <a16:creationId xmlns="" xmlns:a16="http://schemas.microsoft.com/office/drawing/2014/main" id="{94DD81D1-327F-455B-A3F4-095A62FD53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69" b="1273"/>
          <a:stretch/>
        </p:blipFill>
        <p:spPr>
          <a:xfrm>
            <a:off x="314100" y="903148"/>
            <a:ext cx="3313267" cy="339105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50156435-7EA5-47F3-BA20-183539EAD9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153" b="3806"/>
          <a:stretch/>
        </p:blipFill>
        <p:spPr>
          <a:xfrm>
            <a:off x="4524268" y="903148"/>
            <a:ext cx="3882666" cy="339105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="" xmlns:a16="http://schemas.microsoft.com/office/drawing/2014/main" id="{0707DCA7-DCCE-498E-9063-60B52AA08AF2}"/>
              </a:ext>
            </a:extLst>
          </p:cNvPr>
          <p:cNvSpPr txBox="1"/>
          <p:nvPr/>
        </p:nvSpPr>
        <p:spPr>
          <a:xfrm>
            <a:off x="1323883" y="3780275"/>
            <a:ext cx="2369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Conformation « repliée » : cerveau sain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="" xmlns:a16="http://schemas.microsoft.com/office/drawing/2014/main" id="{7301EDDA-BC45-4ED9-8C79-495C01DF8F03}"/>
              </a:ext>
            </a:extLst>
          </p:cNvPr>
          <p:cNvSpPr txBox="1"/>
          <p:nvPr/>
        </p:nvSpPr>
        <p:spPr>
          <a:xfrm>
            <a:off x="6635365" y="3780275"/>
            <a:ext cx="2369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Conformation « allongée » : cerveau malade</a:t>
            </a:r>
          </a:p>
        </p:txBody>
      </p:sp>
    </p:spTree>
    <p:extLst>
      <p:ext uri="{BB962C8B-B14F-4D97-AF65-F5344CB8AC3E}">
        <p14:creationId xmlns:p14="http://schemas.microsoft.com/office/powerpoint/2010/main" val="26749967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4B150FDA-FD75-4FED-9346-B834C65C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="" xmlns:a16="http://schemas.microsoft.com/office/drawing/2014/main" id="{ADBB4DD5-7C06-44C8-8CD1-654D4FB9B5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3255" y="734842"/>
            <a:ext cx="4437407" cy="310200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="" xmlns:a16="http://schemas.microsoft.com/office/drawing/2014/main" id="{DDD7A97E-B1D2-4D97-9743-C9CD3FD5962D}"/>
              </a:ext>
            </a:extLst>
          </p:cNvPr>
          <p:cNvSpPr txBox="1"/>
          <p:nvPr/>
        </p:nvSpPr>
        <p:spPr>
          <a:xfrm>
            <a:off x="1891960" y="4040948"/>
            <a:ext cx="5188226" cy="40780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fr-FR" sz="1100" dirty="0"/>
              <a:t>F.AVENIER. </a:t>
            </a:r>
            <a:r>
              <a:rPr lang="fr-FR" sz="1100" i="1" dirty="0"/>
              <a:t>Molécules d’intérêt Biologique. </a:t>
            </a:r>
            <a:r>
              <a:rPr lang="fr-FR" sz="1100" dirty="0"/>
              <a:t>Cours Magistère de physique Fondamentale. 2018 </a:t>
            </a:r>
            <a:r>
              <a:rPr lang="fr-FR" sz="1100" i="1" dirty="0"/>
              <a:t> </a:t>
            </a:r>
            <a:endParaRPr lang="fr-FR" sz="1100" dirty="0"/>
          </a:p>
        </p:txBody>
      </p:sp>
    </p:spTree>
    <p:extLst>
      <p:ext uri="{BB962C8B-B14F-4D97-AF65-F5344CB8AC3E}">
        <p14:creationId xmlns:p14="http://schemas.microsoft.com/office/powerpoint/2010/main" val="890799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E625CA2E-6897-4A8B-935A-AFDCFA95C6D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425344" y="4642232"/>
            <a:ext cx="984019" cy="273928"/>
          </a:xfrm>
          <a:prstGeom prst="rect">
            <a:avLst/>
          </a:prstGeom>
        </p:spPr>
        <p:txBody>
          <a:bodyPr/>
          <a:lstStyle/>
          <a:p>
            <a:fld id="{9A31F701-4968-46AE-B777-6FB50F0714C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re 3">
            <a:extLst>
              <a:ext uri="{FF2B5EF4-FFF2-40B4-BE49-F238E27FC236}">
                <a16:creationId xmlns="" xmlns:a16="http://schemas.microsoft.com/office/drawing/2014/main" id="{8F862352-F481-41E6-88D7-74B3FA6C0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563" y="24825"/>
            <a:ext cx="7543800" cy="694497"/>
          </a:xfrm>
        </p:spPr>
        <p:txBody>
          <a:bodyPr/>
          <a:lstStyle/>
          <a:p>
            <a:r>
              <a:rPr lang="fr-FR" sz="2800" dirty="0"/>
              <a:t>La carvone dans l’espace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FBEDF52D-F83F-4CDB-958B-48D5B5EF0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3063" y="752572"/>
            <a:ext cx="1203802" cy="185322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="" xmlns:a16="http://schemas.microsoft.com/office/drawing/2014/main" id="{AB904F07-40DB-4CF2-9199-66EE575A6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990" y="2169459"/>
            <a:ext cx="1550761" cy="189145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="" xmlns:a16="http://schemas.microsoft.com/office/drawing/2014/main" id="{FE98452F-E48B-4C92-B2B6-3690B5590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737" y="2169459"/>
            <a:ext cx="1550762" cy="1975629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="" xmlns:a16="http://schemas.microsoft.com/office/drawing/2014/main" id="{941ACD66-AE41-4ED6-944A-96ACA93788F0}"/>
              </a:ext>
            </a:extLst>
          </p:cNvPr>
          <p:cNvCxnSpPr/>
          <p:nvPr/>
        </p:nvCxnSpPr>
        <p:spPr>
          <a:xfrm flipH="1">
            <a:off x="2626242" y="1860698"/>
            <a:ext cx="882502" cy="457200"/>
          </a:xfrm>
          <a:prstGeom prst="straightConnector1">
            <a:avLst/>
          </a:prstGeom>
          <a:ln w="57150">
            <a:solidFill>
              <a:srgbClr val="D26958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="" xmlns:a16="http://schemas.microsoft.com/office/drawing/2014/main" id="{B6601433-BCDE-4C50-AE66-426AA7BC95F0}"/>
              </a:ext>
            </a:extLst>
          </p:cNvPr>
          <p:cNvCxnSpPr>
            <a:cxnSpLocks/>
          </p:cNvCxnSpPr>
          <p:nvPr/>
        </p:nvCxnSpPr>
        <p:spPr>
          <a:xfrm>
            <a:off x="5054166" y="1845375"/>
            <a:ext cx="963862" cy="472523"/>
          </a:xfrm>
          <a:prstGeom prst="straightConnector1">
            <a:avLst/>
          </a:prstGeom>
          <a:ln w="57150">
            <a:solidFill>
              <a:srgbClr val="D26958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779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67321" y="239225"/>
            <a:ext cx="7543800" cy="457748"/>
          </a:xfrm>
        </p:spPr>
        <p:txBody>
          <a:bodyPr/>
          <a:lstStyle/>
          <a:p>
            <a:r>
              <a:rPr lang="fr-FR" dirty="0" smtClean="0"/>
              <a:t>Molécule chirale</a:t>
            </a:r>
            <a:endParaRPr lang="fr-FR" dirty="0"/>
          </a:p>
        </p:txBody>
      </p:sp>
      <p:pic>
        <p:nvPicPr>
          <p:cNvPr id="6" name="Image 5" descr="IMAG303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16" y="1058289"/>
            <a:ext cx="6576990" cy="320534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36075" y="4773734"/>
            <a:ext cx="4237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Valéry </a:t>
            </a:r>
            <a:r>
              <a:rPr lang="fr-FR" sz="1200" dirty="0"/>
              <a:t>PRÉVOST et al.</a:t>
            </a:r>
            <a:r>
              <a:rPr lang="fr-FR" sz="1200" i="1" dirty="0"/>
              <a:t> Physique Chimie, Terminale S</a:t>
            </a:r>
            <a:r>
              <a:rPr lang="fr-FR" sz="1200" dirty="0"/>
              <a:t>.Nathan,</a:t>
            </a:r>
            <a:r>
              <a:rPr lang="fr-FR" sz="1200" dirty="0" smtClean="0"/>
              <a:t>2017</a:t>
            </a:r>
            <a:endParaRPr lang="fr-FR" sz="1200" dirty="0"/>
          </a:p>
          <a:p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3603941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F651F02B-0FC5-4B44-92DA-D6290329794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425344" y="4642232"/>
            <a:ext cx="984019" cy="273928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D6A90674-C983-46A5-B711-3812324A9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 smtClean="0"/>
              <a:t>Les acides-α-aminés</a:t>
            </a:r>
            <a:endParaRPr lang="fr-FR" sz="2800" dirty="0"/>
          </a:p>
        </p:txBody>
      </p:sp>
      <p:graphicFrame>
        <p:nvGraphicFramePr>
          <p:cNvPr id="4" name="Tableau 3">
            <a:extLst>
              <a:ext uri="{FF2B5EF4-FFF2-40B4-BE49-F238E27FC236}">
                <a16:creationId xmlns="" xmlns:a16="http://schemas.microsoft.com/office/drawing/2014/main" id="{003F6AA1-F047-4CD5-A6B1-6933FA50B1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3003"/>
              </p:ext>
            </p:extLst>
          </p:nvPr>
        </p:nvGraphicFramePr>
        <p:xfrm>
          <a:off x="4917333" y="838876"/>
          <a:ext cx="3424128" cy="375319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41376">
                  <a:extLst>
                    <a:ext uri="{9D8B030D-6E8A-4147-A177-3AD203B41FA5}">
                      <a16:colId xmlns="" xmlns:a16="http://schemas.microsoft.com/office/drawing/2014/main" val="996765087"/>
                    </a:ext>
                  </a:extLst>
                </a:gridCol>
                <a:gridCol w="1141376">
                  <a:extLst>
                    <a:ext uri="{9D8B030D-6E8A-4147-A177-3AD203B41FA5}">
                      <a16:colId xmlns="" xmlns:a16="http://schemas.microsoft.com/office/drawing/2014/main" val="2119107521"/>
                    </a:ext>
                  </a:extLst>
                </a:gridCol>
                <a:gridCol w="1141376">
                  <a:extLst>
                    <a:ext uri="{9D8B030D-6E8A-4147-A177-3AD203B41FA5}">
                      <a16:colId xmlns="" xmlns:a16="http://schemas.microsoft.com/office/drawing/2014/main" val="2045912847"/>
                    </a:ext>
                  </a:extLst>
                </a:gridCol>
              </a:tblGrid>
              <a:tr h="354308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Formule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Nom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Abondance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614210428"/>
                  </a:ext>
                </a:extLst>
              </a:tr>
              <a:tr h="1132962"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Alanine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8,3 %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752874551"/>
                  </a:ext>
                </a:extLst>
              </a:tr>
              <a:tr h="1132962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Valine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6,9 %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629660278"/>
                  </a:ext>
                </a:extLst>
              </a:tr>
              <a:tr h="1132962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Thréonine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5,3 %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020833751"/>
                  </a:ext>
                </a:extLst>
              </a:tr>
            </a:tbl>
          </a:graphicData>
        </a:graphic>
      </p:graphicFrame>
      <p:pic>
        <p:nvPicPr>
          <p:cNvPr id="5" name="Graphique 4">
            <a:extLst>
              <a:ext uri="{FF2B5EF4-FFF2-40B4-BE49-F238E27FC236}">
                <a16:creationId xmlns="" xmlns:a16="http://schemas.microsoft.com/office/drawing/2014/main" id="{47172DD1-17A4-4112-84F1-992B80363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2485" y="1208878"/>
            <a:ext cx="1194384" cy="1050616"/>
          </a:xfrm>
          <a:prstGeom prst="rect">
            <a:avLst/>
          </a:prstGeom>
        </p:spPr>
      </p:pic>
      <p:pic>
        <p:nvPicPr>
          <p:cNvPr id="6" name="Graphique 5">
            <a:extLst>
              <a:ext uri="{FF2B5EF4-FFF2-40B4-BE49-F238E27FC236}">
                <a16:creationId xmlns="" xmlns:a16="http://schemas.microsoft.com/office/drawing/2014/main" id="{C8ABD296-FBCC-41DF-9EB0-22763902A5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42485" y="3376781"/>
            <a:ext cx="1194384" cy="1249680"/>
          </a:xfrm>
          <a:prstGeom prst="rect">
            <a:avLst/>
          </a:prstGeom>
        </p:spPr>
      </p:pic>
      <p:pic>
        <p:nvPicPr>
          <p:cNvPr id="7" name="Graphique 6">
            <a:extLst>
              <a:ext uri="{FF2B5EF4-FFF2-40B4-BE49-F238E27FC236}">
                <a16:creationId xmlns="" xmlns:a16="http://schemas.microsoft.com/office/drawing/2014/main" id="{3F66BD5E-86DD-4364-8622-2BAE71E36D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17333" y="2293885"/>
            <a:ext cx="1194384" cy="1205444"/>
          </a:xfrm>
          <a:prstGeom prst="rect">
            <a:avLst/>
          </a:prstGeom>
        </p:spPr>
      </p:pic>
      <p:pic>
        <p:nvPicPr>
          <p:cNvPr id="8" name="Espace réservé du contenu 8">
            <a:extLst>
              <a:ext uri="{FF2B5EF4-FFF2-40B4-BE49-F238E27FC236}">
                <a16:creationId xmlns="" xmlns:a16="http://schemas.microsoft.com/office/drawing/2014/main" id="{8F9AABD0-E1B9-4740-8F99-4249F6208B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930" y="1679771"/>
            <a:ext cx="2735347" cy="2071404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995774" y="3911968"/>
            <a:ext cx="892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Alanine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72229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0B69AB27-60FA-437F-93F6-9AC6EF61B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321" y="239225"/>
            <a:ext cx="7543800" cy="457748"/>
          </a:xfrm>
        </p:spPr>
        <p:txBody>
          <a:bodyPr>
            <a:normAutofit/>
          </a:bodyPr>
          <a:lstStyle/>
          <a:p>
            <a:r>
              <a:rPr lang="fr-FR" sz="2800" dirty="0"/>
              <a:t>Les acides </a:t>
            </a:r>
            <a:r>
              <a:rPr lang="el-GR" sz="2800" dirty="0"/>
              <a:t>α</a:t>
            </a:r>
            <a:r>
              <a:rPr lang="fr-FR" sz="2800" dirty="0"/>
              <a:t>-aminés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="" xmlns:a16="http://schemas.microsoft.com/office/drawing/2014/main" id="{E57C58E0-2FD9-40AD-B6DC-80F2164E9B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23" b="53959"/>
          <a:stretch/>
        </p:blipFill>
        <p:spPr bwMode="auto">
          <a:xfrm>
            <a:off x="35143" y="1542109"/>
            <a:ext cx="4648290" cy="2552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="" xmlns:a16="http://schemas.microsoft.com/office/drawing/2014/main" id="{773D7947-DA40-47CD-8722-AEE9CFBC0C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16" r="1043"/>
          <a:stretch/>
        </p:blipFill>
        <p:spPr bwMode="auto">
          <a:xfrm>
            <a:off x="4630827" y="1153962"/>
            <a:ext cx="4513173" cy="281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304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E625CA2E-6897-4A8B-935A-AFDCFA95C6D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425344" y="4642232"/>
            <a:ext cx="984019" cy="273928"/>
          </a:xfrm>
          <a:prstGeom prst="rect">
            <a:avLst/>
          </a:prstGeom>
        </p:spPr>
        <p:txBody>
          <a:bodyPr/>
          <a:lstStyle/>
          <a:p>
            <a:fld id="{9A31F701-4968-46AE-B777-6FB50F0714C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re 3">
            <a:extLst>
              <a:ext uri="{FF2B5EF4-FFF2-40B4-BE49-F238E27FC236}">
                <a16:creationId xmlns="" xmlns:a16="http://schemas.microsoft.com/office/drawing/2014/main" id="{8F862352-F481-41E6-88D7-74B3FA6C0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31" y="51325"/>
            <a:ext cx="7935537" cy="694497"/>
          </a:xfrm>
        </p:spPr>
        <p:txBody>
          <a:bodyPr/>
          <a:lstStyle/>
          <a:p>
            <a:r>
              <a:rPr lang="fr-FR" sz="2800" dirty="0"/>
              <a:t>Les énantiomères de la carvone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FBEDF52D-F83F-4CDB-958B-48D5B5EF0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3063" y="752572"/>
            <a:ext cx="1203802" cy="185322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="" xmlns:a16="http://schemas.microsoft.com/office/drawing/2014/main" id="{AB904F07-40DB-4CF2-9199-66EE575A6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990" y="2169459"/>
            <a:ext cx="1550761" cy="189145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="" xmlns:a16="http://schemas.microsoft.com/office/drawing/2014/main" id="{FE98452F-E48B-4C92-B2B6-3690B5590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737" y="2169459"/>
            <a:ext cx="1550762" cy="1975629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="" xmlns:a16="http://schemas.microsoft.com/office/drawing/2014/main" id="{941ACD66-AE41-4ED6-944A-96ACA93788F0}"/>
              </a:ext>
            </a:extLst>
          </p:cNvPr>
          <p:cNvCxnSpPr/>
          <p:nvPr/>
        </p:nvCxnSpPr>
        <p:spPr>
          <a:xfrm flipH="1">
            <a:off x="2626242" y="1860698"/>
            <a:ext cx="882502" cy="4572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="" xmlns:a16="http://schemas.microsoft.com/office/drawing/2014/main" id="{B6601433-BCDE-4C50-AE66-426AA7BC95F0}"/>
              </a:ext>
            </a:extLst>
          </p:cNvPr>
          <p:cNvCxnSpPr>
            <a:cxnSpLocks/>
          </p:cNvCxnSpPr>
          <p:nvPr/>
        </p:nvCxnSpPr>
        <p:spPr>
          <a:xfrm>
            <a:off x="5054166" y="1845375"/>
            <a:ext cx="963862" cy="47252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4D229118-D2E2-4AA0-A56C-674F0A97A444}"/>
              </a:ext>
            </a:extLst>
          </p:cNvPr>
          <p:cNvSpPr/>
          <p:nvPr/>
        </p:nvSpPr>
        <p:spPr>
          <a:xfrm>
            <a:off x="749774" y="4145088"/>
            <a:ext cx="20057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1" dirty="0">
                <a:latin typeface="+mj-lt"/>
              </a:rPr>
              <a:t>(</a:t>
            </a:r>
            <a:r>
              <a:rPr lang="fr-FR" sz="2000" b="1" i="1" dirty="0">
                <a:latin typeface="+mj-lt"/>
              </a:rPr>
              <a:t>R</a:t>
            </a:r>
            <a:r>
              <a:rPr lang="fr-FR" sz="2000" b="1" dirty="0">
                <a:latin typeface="+mj-lt"/>
              </a:rPr>
              <a:t>)-(–</a:t>
            </a:r>
            <a:r>
              <a:rPr lang="fr-FR" sz="2000" b="1" dirty="0" smtClean="0">
                <a:latin typeface="+mj-lt"/>
              </a:rPr>
              <a:t>)</a:t>
            </a:r>
            <a:r>
              <a:rPr lang="fr-FR" sz="2000" b="1" dirty="0" err="1" smtClean="0">
                <a:latin typeface="+mj-lt"/>
              </a:rPr>
              <a:t>Carvone</a:t>
            </a:r>
            <a:endParaRPr lang="fr-FR" sz="2000" b="1" dirty="0">
              <a:latin typeface="+mj-l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274233AE-A737-4DB2-9B5F-426BF88A732D}"/>
              </a:ext>
            </a:extLst>
          </p:cNvPr>
          <p:cNvSpPr/>
          <p:nvPr/>
        </p:nvSpPr>
        <p:spPr>
          <a:xfrm>
            <a:off x="6243523" y="4145088"/>
            <a:ext cx="17171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>
                <a:latin typeface="+mj-lt"/>
              </a:rPr>
              <a:t>(S)-(+)-Carvone</a:t>
            </a:r>
          </a:p>
        </p:txBody>
      </p:sp>
    </p:spTree>
    <p:extLst>
      <p:ext uri="{BB962C8B-B14F-4D97-AF65-F5344CB8AC3E}">
        <p14:creationId xmlns:p14="http://schemas.microsoft.com/office/powerpoint/2010/main" val="2120796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5300B528-B041-49BC-8B92-C40BE26E0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CCM de la carvone</a:t>
            </a:r>
          </a:p>
        </p:txBody>
      </p:sp>
      <p:sp>
        <p:nvSpPr>
          <p:cNvPr id="6" name="Arrondir un rectangle avec un coin du même côté 734">
            <a:extLst>
              <a:ext uri="{FF2B5EF4-FFF2-40B4-BE49-F238E27FC236}">
                <a16:creationId xmlns:a16="http://schemas.microsoft.com/office/drawing/2014/main" xmlns="" id="{BBD06ECA-D199-4FD9-81FD-761CB81F8BFB}"/>
              </a:ext>
            </a:extLst>
          </p:cNvPr>
          <p:cNvSpPr/>
          <p:nvPr/>
        </p:nvSpPr>
        <p:spPr>
          <a:xfrm rot="10800000" flipH="1">
            <a:off x="5876831" y="1879854"/>
            <a:ext cx="1611104" cy="2045803"/>
          </a:xfrm>
          <a:custGeom>
            <a:avLst/>
            <a:gdLst>
              <a:gd name="connsiteX0" fmla="*/ 358030 w 2148139"/>
              <a:gd name="connsiteY0" fmla="*/ 0 h 2726896"/>
              <a:gd name="connsiteX1" fmla="*/ 1790109 w 2148139"/>
              <a:gd name="connsiteY1" fmla="*/ 0 h 2726896"/>
              <a:gd name="connsiteX2" fmla="*/ 2148139 w 2148139"/>
              <a:gd name="connsiteY2" fmla="*/ 358030 h 2726896"/>
              <a:gd name="connsiteX3" fmla="*/ 2148139 w 2148139"/>
              <a:gd name="connsiteY3" fmla="*/ 2726896 h 2726896"/>
              <a:gd name="connsiteX4" fmla="*/ 2148139 w 2148139"/>
              <a:gd name="connsiteY4" fmla="*/ 2726896 h 2726896"/>
              <a:gd name="connsiteX5" fmla="*/ 0 w 2148139"/>
              <a:gd name="connsiteY5" fmla="*/ 2726896 h 2726896"/>
              <a:gd name="connsiteX6" fmla="*/ 0 w 2148139"/>
              <a:gd name="connsiteY6" fmla="*/ 2726896 h 2726896"/>
              <a:gd name="connsiteX7" fmla="*/ 0 w 2148139"/>
              <a:gd name="connsiteY7" fmla="*/ 358030 h 2726896"/>
              <a:gd name="connsiteX8" fmla="*/ 358030 w 2148139"/>
              <a:gd name="connsiteY8" fmla="*/ 0 h 2726896"/>
              <a:gd name="connsiteX0" fmla="*/ 0 w 2239579"/>
              <a:gd name="connsiteY0" fmla="*/ 2726896 h 2818336"/>
              <a:gd name="connsiteX1" fmla="*/ 0 w 2239579"/>
              <a:gd name="connsiteY1" fmla="*/ 2726896 h 2818336"/>
              <a:gd name="connsiteX2" fmla="*/ 0 w 2239579"/>
              <a:gd name="connsiteY2" fmla="*/ 358030 h 2818336"/>
              <a:gd name="connsiteX3" fmla="*/ 358030 w 2239579"/>
              <a:gd name="connsiteY3" fmla="*/ 0 h 2818336"/>
              <a:gd name="connsiteX4" fmla="*/ 1790109 w 2239579"/>
              <a:gd name="connsiteY4" fmla="*/ 0 h 2818336"/>
              <a:gd name="connsiteX5" fmla="*/ 2148139 w 2239579"/>
              <a:gd name="connsiteY5" fmla="*/ 358030 h 2818336"/>
              <a:gd name="connsiteX6" fmla="*/ 2148139 w 2239579"/>
              <a:gd name="connsiteY6" fmla="*/ 2726896 h 2818336"/>
              <a:gd name="connsiteX7" fmla="*/ 2239579 w 2239579"/>
              <a:gd name="connsiteY7" fmla="*/ 2818336 h 2818336"/>
              <a:gd name="connsiteX0" fmla="*/ 0 w 2148139"/>
              <a:gd name="connsiteY0" fmla="*/ 2726896 h 2726896"/>
              <a:gd name="connsiteX1" fmla="*/ 0 w 2148139"/>
              <a:gd name="connsiteY1" fmla="*/ 2726896 h 2726896"/>
              <a:gd name="connsiteX2" fmla="*/ 0 w 2148139"/>
              <a:gd name="connsiteY2" fmla="*/ 358030 h 2726896"/>
              <a:gd name="connsiteX3" fmla="*/ 358030 w 2148139"/>
              <a:gd name="connsiteY3" fmla="*/ 0 h 2726896"/>
              <a:gd name="connsiteX4" fmla="*/ 1790109 w 2148139"/>
              <a:gd name="connsiteY4" fmla="*/ 0 h 2726896"/>
              <a:gd name="connsiteX5" fmla="*/ 2148139 w 2148139"/>
              <a:gd name="connsiteY5" fmla="*/ 358030 h 2726896"/>
              <a:gd name="connsiteX6" fmla="*/ 2148139 w 2148139"/>
              <a:gd name="connsiteY6" fmla="*/ 2726896 h 2726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48139" h="2726896">
                <a:moveTo>
                  <a:pt x="0" y="2726896"/>
                </a:moveTo>
                <a:lnTo>
                  <a:pt x="0" y="2726896"/>
                </a:lnTo>
                <a:lnTo>
                  <a:pt x="0" y="358030"/>
                </a:lnTo>
                <a:cubicBezTo>
                  <a:pt x="0" y="160295"/>
                  <a:pt x="160295" y="0"/>
                  <a:pt x="358030" y="0"/>
                </a:cubicBezTo>
                <a:lnTo>
                  <a:pt x="1790109" y="0"/>
                </a:lnTo>
                <a:cubicBezTo>
                  <a:pt x="1987844" y="0"/>
                  <a:pt x="2148139" y="160295"/>
                  <a:pt x="2148139" y="358030"/>
                </a:cubicBezTo>
                <a:lnTo>
                  <a:pt x="2148139" y="2726896"/>
                </a:lnTo>
              </a:path>
            </a:pathLst>
          </a:custGeom>
          <a:noFill/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fr-FR" dirty="0"/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xmlns="" id="{3EB2DF32-3C3B-406F-B3F4-A8164082033E}"/>
              </a:ext>
            </a:extLst>
          </p:cNvPr>
          <p:cNvSpPr/>
          <p:nvPr/>
        </p:nvSpPr>
        <p:spPr>
          <a:xfrm rot="21208233">
            <a:off x="5948548" y="2116330"/>
            <a:ext cx="45719" cy="1773335"/>
          </a:xfrm>
          <a:prstGeom prst="parallelogram">
            <a:avLst>
              <a:gd name="adj" fmla="val 77936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xmlns="" id="{6FF2128C-DA56-4D19-8F2D-139990948AF4}"/>
              </a:ext>
            </a:extLst>
          </p:cNvPr>
          <p:cNvCxnSpPr>
            <a:cxnSpLocks/>
          </p:cNvCxnSpPr>
          <p:nvPr/>
        </p:nvCxnSpPr>
        <p:spPr>
          <a:xfrm>
            <a:off x="5876831" y="3521854"/>
            <a:ext cx="161110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ED0123FA-E8EF-43CB-A274-9F9E1E5D9A30}"/>
              </a:ext>
            </a:extLst>
          </p:cNvPr>
          <p:cNvSpPr txBox="1"/>
          <p:nvPr/>
        </p:nvSpPr>
        <p:spPr>
          <a:xfrm>
            <a:off x="3740954" y="2887407"/>
            <a:ext cx="1768304" cy="1454244"/>
          </a:xfrm>
          <a:prstGeom prst="rect">
            <a:avLst/>
          </a:prstGeom>
          <a:ln>
            <a:solidFill>
              <a:srgbClr val="C26B6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68580" tIns="34290" rIns="68580" bIns="34290" rtlCol="0">
            <a:spAutoFit/>
          </a:bodyPr>
          <a:lstStyle/>
          <a:p>
            <a:r>
              <a:rPr lang="fr-FR" dirty="0"/>
              <a:t>Eluant 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dirty="0"/>
              <a:t>Cyclohexane 4/5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dirty="0"/>
              <a:t>Acétate d’éthyle 1/5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xmlns="" id="{181865E0-99EE-458D-9DB5-207368AE0BDC}"/>
              </a:ext>
            </a:extLst>
          </p:cNvPr>
          <p:cNvCxnSpPr>
            <a:cxnSpLocks/>
          </p:cNvCxnSpPr>
          <p:nvPr/>
        </p:nvCxnSpPr>
        <p:spPr>
          <a:xfrm>
            <a:off x="5509340" y="3614529"/>
            <a:ext cx="455227" cy="2624"/>
          </a:xfrm>
          <a:prstGeom prst="straightConnector1">
            <a:avLst/>
          </a:prstGeom>
          <a:ln>
            <a:solidFill>
              <a:srgbClr val="C26B6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0759749F-6113-4483-B23D-2C13C6281BAA}"/>
              </a:ext>
            </a:extLst>
          </p:cNvPr>
          <p:cNvSpPr txBox="1"/>
          <p:nvPr/>
        </p:nvSpPr>
        <p:spPr>
          <a:xfrm>
            <a:off x="4377100" y="2475063"/>
            <a:ext cx="1109813" cy="346249"/>
          </a:xfrm>
          <a:prstGeom prst="rect">
            <a:avLst/>
          </a:prstGeom>
          <a:ln>
            <a:solidFill>
              <a:srgbClr val="C26B6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68580" tIns="34290" rIns="68580" bIns="34290" rtlCol="0">
            <a:spAutoFit/>
          </a:bodyPr>
          <a:lstStyle/>
          <a:p>
            <a:r>
              <a:rPr lang="fr-FR" dirty="0"/>
              <a:t>Plaque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xmlns="" id="{11340BD4-3B52-4913-A751-16BF153285D0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5486913" y="2613607"/>
            <a:ext cx="470549" cy="0"/>
          </a:xfrm>
          <a:prstGeom prst="straightConnector1">
            <a:avLst/>
          </a:prstGeom>
          <a:ln>
            <a:solidFill>
              <a:srgbClr val="C26B6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5F1A8B9-B2AF-42D5-83FF-5BE61975432C}"/>
              </a:ext>
            </a:extLst>
          </p:cNvPr>
          <p:cNvSpPr/>
          <p:nvPr/>
        </p:nvSpPr>
        <p:spPr>
          <a:xfrm>
            <a:off x="1223700" y="1661777"/>
            <a:ext cx="1724966" cy="25360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xmlns="" id="{8420D75A-78F4-485F-8C4B-17FD34C2A3B2}"/>
              </a:ext>
            </a:extLst>
          </p:cNvPr>
          <p:cNvCxnSpPr/>
          <p:nvPr/>
        </p:nvCxnSpPr>
        <p:spPr>
          <a:xfrm>
            <a:off x="1212361" y="3893675"/>
            <a:ext cx="172496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Ellipse 15">
            <a:extLst>
              <a:ext uri="{FF2B5EF4-FFF2-40B4-BE49-F238E27FC236}">
                <a16:creationId xmlns:a16="http://schemas.microsoft.com/office/drawing/2014/main" xmlns="" id="{550A0A2C-FE6D-4BB6-9E6F-004182407144}"/>
              </a:ext>
            </a:extLst>
          </p:cNvPr>
          <p:cNvSpPr/>
          <p:nvPr/>
        </p:nvSpPr>
        <p:spPr>
          <a:xfrm flipV="1">
            <a:off x="2498383" y="3832678"/>
            <a:ext cx="121959" cy="12199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1546775" y="3834246"/>
            <a:ext cx="121959" cy="12199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cxnSp>
        <p:nvCxnSpPr>
          <p:cNvPr id="19" name="Connecteur droit 18"/>
          <p:cNvCxnSpPr/>
          <p:nvPr/>
        </p:nvCxnSpPr>
        <p:spPr>
          <a:xfrm>
            <a:off x="5771875" y="1882280"/>
            <a:ext cx="182568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Image 19"/>
          <p:cNvPicPr>
            <a:picLocks noChangeAspect="1"/>
          </p:cNvPicPr>
          <p:nvPr/>
        </p:nvPicPr>
        <p:blipFill rotWithShape="1">
          <a:blip r:embed="rId2"/>
          <a:srcRect l="41271" t="23922" r="40955" b="19668"/>
          <a:stretch/>
        </p:blipFill>
        <p:spPr>
          <a:xfrm>
            <a:off x="669038" y="2562623"/>
            <a:ext cx="476266" cy="1712194"/>
          </a:xfrm>
          <a:prstGeom prst="rect">
            <a:avLst/>
          </a:prstGeom>
        </p:spPr>
      </p:pic>
      <p:sp>
        <p:nvSpPr>
          <p:cNvPr id="21" name="ZoneTexte 20"/>
          <p:cNvSpPr txBox="1"/>
          <p:nvPr/>
        </p:nvSpPr>
        <p:spPr>
          <a:xfrm>
            <a:off x="0" y="3208947"/>
            <a:ext cx="7494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tube </a:t>
            </a:r>
          </a:p>
          <a:p>
            <a:r>
              <a:rPr lang="fr-FR" sz="1200" dirty="0"/>
              <a:t>capillaire</a:t>
            </a:r>
          </a:p>
        </p:txBody>
      </p:sp>
      <p:cxnSp>
        <p:nvCxnSpPr>
          <p:cNvPr id="23" name="Connecteur droit avec flèche 22"/>
          <p:cNvCxnSpPr/>
          <p:nvPr/>
        </p:nvCxnSpPr>
        <p:spPr>
          <a:xfrm flipV="1">
            <a:off x="680378" y="3447067"/>
            <a:ext cx="215453" cy="0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274233AE-A737-4DB2-9B5F-426BF88A732D}"/>
              </a:ext>
            </a:extLst>
          </p:cNvPr>
          <p:cNvSpPr/>
          <p:nvPr/>
        </p:nvSpPr>
        <p:spPr>
          <a:xfrm>
            <a:off x="1099945" y="4184097"/>
            <a:ext cx="11336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dirty="0">
                <a:solidFill>
                  <a:srgbClr val="4EB3CF"/>
                </a:solidFill>
              </a:rPr>
              <a:t>(S)-(+)-Carvone</a:t>
            </a:r>
          </a:p>
        </p:txBody>
      </p:sp>
      <p:sp>
        <p:nvSpPr>
          <p:cNvPr id="33" name="ZoneTexte 32"/>
          <p:cNvSpPr txBox="1"/>
          <p:nvPr/>
        </p:nvSpPr>
        <p:spPr>
          <a:xfrm>
            <a:off x="2063811" y="4184104"/>
            <a:ext cx="10961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solidFill>
                  <a:srgbClr val="C1DF87"/>
                </a:solidFill>
              </a:rPr>
              <a:t>(R)-(–)</a:t>
            </a:r>
            <a:r>
              <a:rPr lang="fr-FR" sz="1200" dirty="0" err="1" smtClean="0">
                <a:solidFill>
                  <a:srgbClr val="C1DF87"/>
                </a:solidFill>
              </a:rPr>
              <a:t>Carvone</a:t>
            </a:r>
            <a:endParaRPr lang="fr-FR" sz="1200" dirty="0">
              <a:solidFill>
                <a:srgbClr val="C1DF87"/>
              </a:solidFill>
            </a:endParaRPr>
          </a:p>
        </p:txBody>
      </p:sp>
      <p:sp>
        <p:nvSpPr>
          <p:cNvPr id="36" name="ZoneTexte 35"/>
          <p:cNvSpPr txBox="1"/>
          <p:nvPr/>
        </p:nvSpPr>
        <p:spPr>
          <a:xfrm>
            <a:off x="782435" y="1099886"/>
            <a:ext cx="2834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/>
              <a:t>1-/ dépôts sur la plaque </a:t>
            </a:r>
            <a:r>
              <a:rPr lang="fr-FR" sz="1200" b="1" u="sng" dirty="0" smtClean="0"/>
              <a:t>de </a:t>
            </a:r>
            <a:r>
              <a:rPr lang="fr-FR" sz="1200" b="1" u="sng" dirty="0"/>
              <a:t>Silice 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6032687" y="1111226"/>
            <a:ext cx="864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u="sng" dirty="0"/>
              <a:t>2-/ élution</a:t>
            </a:r>
          </a:p>
        </p:txBody>
      </p:sp>
    </p:spTree>
    <p:extLst>
      <p:ext uri="{BB962C8B-B14F-4D97-AF65-F5344CB8AC3E}">
        <p14:creationId xmlns:p14="http://schemas.microsoft.com/office/powerpoint/2010/main" val="279329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5300B528-B041-49BC-8B92-C40BE26E0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CCM de la carvone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5F1A8B9-B2AF-42D5-83FF-5BE61975432C}"/>
              </a:ext>
            </a:extLst>
          </p:cNvPr>
          <p:cNvSpPr/>
          <p:nvPr/>
        </p:nvSpPr>
        <p:spPr>
          <a:xfrm>
            <a:off x="1223700" y="1661777"/>
            <a:ext cx="1724966" cy="25360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xmlns="" id="{8420D75A-78F4-485F-8C4B-17FD34C2A3B2}"/>
              </a:ext>
            </a:extLst>
          </p:cNvPr>
          <p:cNvCxnSpPr/>
          <p:nvPr/>
        </p:nvCxnSpPr>
        <p:spPr>
          <a:xfrm>
            <a:off x="1212361" y="3893675"/>
            <a:ext cx="172496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Ellipse 15">
            <a:extLst>
              <a:ext uri="{FF2B5EF4-FFF2-40B4-BE49-F238E27FC236}">
                <a16:creationId xmlns:a16="http://schemas.microsoft.com/office/drawing/2014/main" xmlns="" id="{550A0A2C-FE6D-4BB6-9E6F-004182407144}"/>
              </a:ext>
            </a:extLst>
          </p:cNvPr>
          <p:cNvSpPr/>
          <p:nvPr/>
        </p:nvSpPr>
        <p:spPr>
          <a:xfrm flipV="1">
            <a:off x="2498383" y="2698778"/>
            <a:ext cx="121959" cy="12199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xmlns="" id="{0EF94BED-821B-4945-B129-BBC507BD2A06}"/>
              </a:ext>
            </a:extLst>
          </p:cNvPr>
          <p:cNvSpPr/>
          <p:nvPr/>
        </p:nvSpPr>
        <p:spPr>
          <a:xfrm flipV="1">
            <a:off x="1546775" y="2700346"/>
            <a:ext cx="121959" cy="12199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fr-FR"/>
          </a:p>
        </p:txBody>
      </p:sp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274233AE-A737-4DB2-9B5F-426BF88A732D}"/>
              </a:ext>
            </a:extLst>
          </p:cNvPr>
          <p:cNvSpPr/>
          <p:nvPr/>
        </p:nvSpPr>
        <p:spPr>
          <a:xfrm>
            <a:off x="1099945" y="4184097"/>
            <a:ext cx="11336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dirty="0">
                <a:solidFill>
                  <a:srgbClr val="4EB3CF"/>
                </a:solidFill>
              </a:rPr>
              <a:t>(S)-(+)-Carvone</a:t>
            </a:r>
          </a:p>
        </p:txBody>
      </p:sp>
      <p:sp>
        <p:nvSpPr>
          <p:cNvPr id="33" name="ZoneTexte 32"/>
          <p:cNvSpPr txBox="1"/>
          <p:nvPr/>
        </p:nvSpPr>
        <p:spPr>
          <a:xfrm>
            <a:off x="2063811" y="4184104"/>
            <a:ext cx="10961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solidFill>
                  <a:srgbClr val="C1DF87"/>
                </a:solidFill>
              </a:rPr>
              <a:t>(R)-(–)</a:t>
            </a:r>
            <a:r>
              <a:rPr lang="fr-FR" sz="1200" dirty="0" err="1" smtClean="0">
                <a:solidFill>
                  <a:srgbClr val="C1DF87"/>
                </a:solidFill>
              </a:rPr>
              <a:t>Carvone</a:t>
            </a:r>
            <a:endParaRPr lang="fr-FR" sz="1200" dirty="0">
              <a:solidFill>
                <a:srgbClr val="C1DF87"/>
              </a:solidFill>
            </a:endParaRPr>
          </a:p>
        </p:txBody>
      </p:sp>
      <p:sp>
        <p:nvSpPr>
          <p:cNvPr id="36" name="ZoneTexte 35"/>
          <p:cNvSpPr txBox="1"/>
          <p:nvPr/>
        </p:nvSpPr>
        <p:spPr>
          <a:xfrm>
            <a:off x="929855" y="1099886"/>
            <a:ext cx="2290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 smtClean="0"/>
              <a:t>3-</a:t>
            </a:r>
            <a:r>
              <a:rPr lang="fr-FR" sz="1200" b="1" u="sng" dirty="0"/>
              <a:t>/ </a:t>
            </a:r>
            <a:r>
              <a:rPr lang="fr-FR" sz="1200" b="1" u="sng" dirty="0" smtClean="0"/>
              <a:t>révélation de la plaque CCM après élution</a:t>
            </a:r>
            <a:endParaRPr lang="fr-FR" sz="1200" b="1" u="sng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182" y="1226005"/>
            <a:ext cx="3162300" cy="25654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5919290" y="3605813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Lampe UV</a:t>
            </a:r>
            <a:endParaRPr lang="fr-FR" dirty="0"/>
          </a:p>
        </p:txBody>
      </p:sp>
      <p:cxnSp>
        <p:nvCxnSpPr>
          <p:cNvPr id="15" name="Connecteur droit 14"/>
          <p:cNvCxnSpPr/>
          <p:nvPr/>
        </p:nvCxnSpPr>
        <p:spPr>
          <a:xfrm flipV="1">
            <a:off x="1213341" y="2007009"/>
            <a:ext cx="17463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>
            <a:off x="136078" y="1768890"/>
            <a:ext cx="714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Front de</a:t>
            </a:r>
          </a:p>
          <a:p>
            <a:r>
              <a:rPr lang="fr-FR" sz="1200" dirty="0" smtClean="0"/>
              <a:t> l’éluant</a:t>
            </a:r>
            <a:endParaRPr lang="fr-FR" sz="1200" dirty="0"/>
          </a:p>
        </p:txBody>
      </p:sp>
      <p:cxnSp>
        <p:nvCxnSpPr>
          <p:cNvPr id="27" name="Connecteur droit avec flèche 26"/>
          <p:cNvCxnSpPr/>
          <p:nvPr/>
        </p:nvCxnSpPr>
        <p:spPr>
          <a:xfrm flipV="1">
            <a:off x="988820" y="2007010"/>
            <a:ext cx="346990" cy="0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ZoneTexte 27"/>
          <p:cNvSpPr txBox="1"/>
          <p:nvPr/>
        </p:nvSpPr>
        <p:spPr>
          <a:xfrm>
            <a:off x="243119" y="3622146"/>
            <a:ext cx="748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smtClean="0"/>
              <a:t>Ligne </a:t>
            </a:r>
          </a:p>
          <a:p>
            <a:pPr algn="ctr"/>
            <a:r>
              <a:rPr lang="fr-FR" sz="1200" dirty="0" smtClean="0"/>
              <a:t>de </a:t>
            </a:r>
            <a:r>
              <a:rPr lang="fr-FR" sz="1200" dirty="0" err="1" smtClean="0"/>
              <a:t>depôt</a:t>
            </a:r>
            <a:endParaRPr lang="fr-FR" sz="1200" dirty="0"/>
          </a:p>
        </p:txBody>
      </p:sp>
      <p:cxnSp>
        <p:nvCxnSpPr>
          <p:cNvPr id="29" name="Connecteur droit avec flèche 28"/>
          <p:cNvCxnSpPr/>
          <p:nvPr/>
        </p:nvCxnSpPr>
        <p:spPr>
          <a:xfrm flipV="1">
            <a:off x="1032254" y="3894283"/>
            <a:ext cx="315445" cy="0"/>
          </a:xfrm>
          <a:prstGeom prst="straightConnector1">
            <a:avLst/>
          </a:prstGeom>
          <a:ln>
            <a:solidFill>
              <a:srgbClr val="C26B6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107531"/>
      </p:ext>
    </p:extLst>
  </p:cSld>
  <p:clrMapOvr>
    <a:masterClrMapping/>
  </p:clrMapOvr>
</p:sld>
</file>

<file path=ppt/theme/theme1.xml><?xml version="1.0" encoding="utf-8"?>
<a:theme xmlns:a="http://schemas.openxmlformats.org/drawingml/2006/main" name="Titre">
  <a:themeElements>
    <a:clrScheme name="Été">
      <a:dk1>
        <a:sysClr val="windowText" lastClr="000000"/>
      </a:dk1>
      <a:lt1>
        <a:sysClr val="window" lastClr="FFFFFF"/>
      </a:lt1>
      <a:dk2>
        <a:srgbClr val="D16207"/>
      </a:dk2>
      <a:lt2>
        <a:srgbClr val="F0B31E"/>
      </a:lt2>
      <a:accent1>
        <a:srgbClr val="51A6C2"/>
      </a:accent1>
      <a:accent2>
        <a:srgbClr val="51C2A9"/>
      </a:accent2>
      <a:accent3>
        <a:srgbClr val="7EC251"/>
      </a:accent3>
      <a:accent4>
        <a:srgbClr val="E1DC53"/>
      </a:accent4>
      <a:accent5>
        <a:srgbClr val="B54721"/>
      </a:accent5>
      <a:accent6>
        <a:srgbClr val="A16BB1"/>
      </a:accent6>
      <a:hlink>
        <a:srgbClr val="A40A06"/>
      </a:hlink>
      <a:folHlink>
        <a:srgbClr val="837F16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xte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Merci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4246</TotalTime>
  <Words>589</Words>
  <Application>Microsoft Macintosh PowerPoint</Application>
  <PresentationFormat>Personnalisé</PresentationFormat>
  <Paragraphs>153</Paragraphs>
  <Slides>25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3</vt:i4>
      </vt:variant>
      <vt:variant>
        <vt:lpstr>Titres des diapositives</vt:lpstr>
      </vt:variant>
      <vt:variant>
        <vt:i4>25</vt:i4>
      </vt:variant>
    </vt:vector>
  </HeadingPairs>
  <TitlesOfParts>
    <vt:vector size="28" baseType="lpstr">
      <vt:lpstr>Titre</vt:lpstr>
      <vt:lpstr>texte</vt:lpstr>
      <vt:lpstr>Merci</vt:lpstr>
      <vt:lpstr>Stéréochimie et molécules du vivant</vt:lpstr>
      <vt:lpstr>La carvone</vt:lpstr>
      <vt:lpstr>La carvone dans l’espace</vt:lpstr>
      <vt:lpstr>Molécule chirale</vt:lpstr>
      <vt:lpstr>Les acides-α-aminés</vt:lpstr>
      <vt:lpstr>Les acides α-aminés</vt:lpstr>
      <vt:lpstr>Les énantiomères de la carvone</vt:lpstr>
      <vt:lpstr>CCM de la carvone</vt:lpstr>
      <vt:lpstr>CCM de la carvone</vt:lpstr>
      <vt:lpstr>Thréonine : 2 C* </vt:lpstr>
      <vt:lpstr>Stéréoisomère de la thréonine </vt:lpstr>
      <vt:lpstr>Photo isomérisation de l’acide maléique</vt:lpstr>
      <vt:lpstr>Récupération du produit formé par essorage</vt:lpstr>
      <vt:lpstr>Caractérisation des produits, réactifs par CCM</vt:lpstr>
      <vt:lpstr>Caractérisation des produits, réactifs par CCM</vt:lpstr>
      <vt:lpstr>Différence entre l’acide maléique / Acide fumarique</vt:lpstr>
      <vt:lpstr>Photo-isomérisation du 11-rétinal </vt:lpstr>
      <vt:lpstr>Hydrolyse de l’amidon</vt:lpstr>
      <vt:lpstr>Hydrolyse de l’amidon</vt:lpstr>
      <vt:lpstr>Structure primaire d’une protéine</vt:lpstr>
      <vt:lpstr>Structure secondaire d’une protéine</vt:lpstr>
      <vt:lpstr>Structure tertiaire d’une protéine (Structure tertiaire de l’amylase)</vt:lpstr>
      <vt:lpstr>Structure quaternaire de l’amylase</vt:lpstr>
      <vt:lpstr>La maladie de la « vache folle »</vt:lpstr>
      <vt:lpstr>Bilan</vt:lpstr>
    </vt:vector>
  </TitlesOfParts>
  <Company>RENAULT DeSign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PIRONNEAU Marc</dc:creator>
  <dc:description/>
  <cp:lastModifiedBy>matthis chapon</cp:lastModifiedBy>
  <cp:revision>81</cp:revision>
  <cp:lastPrinted>2015-03-31T14:07:15Z</cp:lastPrinted>
  <dcterms:created xsi:type="dcterms:W3CDTF">2020-03-24T08:48:58Z</dcterms:created>
  <dcterms:modified xsi:type="dcterms:W3CDTF">2020-06-21T15:21:42Z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RENAULT DeSign</vt:lpwstr>
  </property>
  <property fmtid="{D5CDD505-2E9C-101B-9397-08002B2CF9AE}" pid="4" name="ContentTypeId">
    <vt:lpwstr>0x0101008477E3DB2009FC49ADD3BBFEB391E983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MSIP_Label_fd1c0902-ed92-4fed-896d-2e7725de02d4_ActionId">
    <vt:lpwstr>bfe6ccbd-fb37-4aeb-8e54-00004c58dbb4</vt:lpwstr>
  </property>
  <property fmtid="{D5CDD505-2E9C-101B-9397-08002B2CF9AE}" pid="10" name="MSIP_Label_fd1c0902-ed92-4fed-896d-2e7725de02d4_ContentBits">
    <vt:lpwstr>2</vt:lpwstr>
  </property>
  <property fmtid="{D5CDD505-2E9C-101B-9397-08002B2CF9AE}" pid="11" name="MSIP_Label_fd1c0902-ed92-4fed-896d-2e7725de02d4_Enabled">
    <vt:lpwstr>true</vt:lpwstr>
  </property>
  <property fmtid="{D5CDD505-2E9C-101B-9397-08002B2CF9AE}" pid="12" name="MSIP_Label_fd1c0902-ed92-4fed-896d-2e7725de02d4_Method">
    <vt:lpwstr>Standard</vt:lpwstr>
  </property>
  <property fmtid="{D5CDD505-2E9C-101B-9397-08002B2CF9AE}" pid="13" name="MSIP_Label_fd1c0902-ed92-4fed-896d-2e7725de02d4_Name">
    <vt:lpwstr>Anyone (not protected)</vt:lpwstr>
  </property>
  <property fmtid="{D5CDD505-2E9C-101B-9397-08002B2CF9AE}" pid="14" name="MSIP_Label_fd1c0902-ed92-4fed-896d-2e7725de02d4_SetDate">
    <vt:lpwstr>2020-03-24T08:50:27Z</vt:lpwstr>
  </property>
  <property fmtid="{D5CDD505-2E9C-101B-9397-08002B2CF9AE}" pid="15" name="MSIP_Label_fd1c0902-ed92-4fed-896d-2e7725de02d4_SiteId">
    <vt:lpwstr>d6b0bbee-7cd9-4d60-bce6-4a67b543e2ae</vt:lpwstr>
  </property>
  <property fmtid="{D5CDD505-2E9C-101B-9397-08002B2CF9AE}" pid="16" name="Notes">
    <vt:i4>0</vt:i4>
  </property>
  <property fmtid="{D5CDD505-2E9C-101B-9397-08002B2CF9AE}" pid="17" name="PresentationFormat">
    <vt:lpwstr>Affichage à l'écran (16:9)</vt:lpwstr>
  </property>
  <property fmtid="{D5CDD505-2E9C-101B-9397-08002B2CF9AE}" pid="18" name="ScaleCrop">
    <vt:bool>false</vt:bool>
  </property>
  <property fmtid="{D5CDD505-2E9C-101B-9397-08002B2CF9AE}" pid="19" name="ShareDoc">
    <vt:bool>false</vt:bool>
  </property>
  <property fmtid="{D5CDD505-2E9C-101B-9397-08002B2CF9AE}" pid="20" name="Slides">
    <vt:i4>5</vt:i4>
  </property>
</Properties>
</file>